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283" r:id="rId4"/>
    <p:sldId id="285" r:id="rId5"/>
    <p:sldId id="329" r:id="rId6"/>
    <p:sldId id="284" r:id="rId7"/>
    <p:sldId id="330" r:id="rId8"/>
    <p:sldId id="328" r:id="rId9"/>
    <p:sldId id="331" r:id="rId10"/>
    <p:sldId id="334" r:id="rId11"/>
    <p:sldId id="332" r:id="rId12"/>
    <p:sldId id="333" r:id="rId13"/>
    <p:sldId id="305" r:id="rId14"/>
    <p:sldId id="317" r:id="rId1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69" d="100"/>
          <a:sy n="69" d="100"/>
        </p:scale>
        <p:origin x="-1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5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6/28/2006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10136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029761"/>
            <a:ext cx="1648718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03.10.2011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6/28/2006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784976" cy="427112"/>
          </a:xfrm>
        </p:spPr>
        <p:txBody>
          <a:bodyPr/>
          <a:lstStyle>
            <a:extLst/>
          </a:lstStyle>
          <a:p>
            <a:r>
              <a:rPr lang="ru-RU" cap="none" spc="0" dirty="0" smtClean="0">
                <a:latin typeface="Calibri" pitchFamily="34" charset="0"/>
                <a:cs typeface="Times New Roman" pitchFamily="18" charset="0"/>
              </a:rPr>
              <a:t>Интегрированная информационная система для букмекерского бизнеса</a:t>
            </a:r>
            <a:endParaRPr lang="ru-RU" cap="none" spc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23528" y="5163289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3318" y="548680"/>
            <a:ext cx="2990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67483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err="1" smtClean="0"/>
              <a:t>Бэк-офис</a:t>
            </a:r>
            <a:r>
              <a:rPr lang="ru-RU" dirty="0" smtClean="0"/>
              <a:t> системы в стандартной поставке включает в себя следующие разделы</a:t>
            </a:r>
            <a:r>
              <a:rPr lang="ru-RU" dirty="0" smtClean="0"/>
              <a:t>:</a:t>
            </a:r>
          </a:p>
          <a:p>
            <a:pPr indent="3600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учётными записями клиентов, позволяющую добавлять, удалять и редактировать учётные записи клиентов, ограничивать их доступ на сайт, задавать агентов и агентские отчисления по каждому отдельному клиенту;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балансами клиентов, позволяющую просматривать балансы клиентов и при необходимости производить их </a:t>
            </a:r>
            <a:r>
              <a:rPr lang="ru-RU" dirty="0" smtClean="0"/>
              <a:t>ручное подтверждение;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просмотра журнала аудита систему;</a:t>
            </a:r>
            <a:endParaRPr lang="ru-RU" dirty="0" smtClean="0"/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платежами;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кассой (кассами) конторы;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букмекерской линией;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сканированием</a:t>
            </a:r>
            <a:r>
              <a:rPr lang="ru-RU" dirty="0" smtClean="0"/>
              <a:t>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мониторинга поступающих ставок;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ввода результатов спортивных событий;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ввода максимальных размеров ставок на события и турниры;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ввода приоритетов сортировки для турниров в линии;</a:t>
            </a:r>
            <a:endParaRPr lang="ru-RU" dirty="0" smtClean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ставками (система поддерживает три вида ставок: одиночная ставка, экспресс и система);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</a:t>
            </a:r>
            <a:r>
              <a:rPr lang="ru-RU" dirty="0" smtClean="0"/>
              <a:t>для управления хеджирующими ставками (т.е. ставками, осуществляемыми в конторах-партнёрах с целью страховки рисков</a:t>
            </a:r>
            <a:r>
              <a:rPr lang="ru-RU" dirty="0" smtClean="0"/>
              <a:t>);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редактирования настроек системы;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форму для редактирования прав доступа пользователей к различным разделам системы;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 форму для редактирования списка партнёров компании;</a:t>
            </a:r>
            <a:endParaRPr lang="ru-RU" dirty="0" smtClean="0"/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формы </a:t>
            </a:r>
            <a:r>
              <a:rPr lang="ru-RU" dirty="0" smtClean="0"/>
              <a:t>с отчётами по работе компании (прибыль и убытки в разрезе клиентов, агентов, интервалов времени, партнёров и касс</a:t>
            </a:r>
            <a:r>
              <a:rPr lang="ru-RU" dirty="0" smtClean="0"/>
              <a:t>).</a:t>
            </a:r>
          </a:p>
          <a:p>
            <a:pPr indent="360000" algn="just"/>
            <a:endParaRPr lang="ru-RU" dirty="0" smtClean="0"/>
          </a:p>
          <a:p>
            <a:pPr indent="360000" algn="just"/>
            <a:r>
              <a:rPr lang="ru-RU" dirty="0" smtClean="0"/>
              <a:t>Кроме этого расширенный комплект поставки содержит также </a:t>
            </a:r>
            <a:r>
              <a:rPr lang="en-US" dirty="0" smtClean="0"/>
              <a:t>web-</a:t>
            </a:r>
            <a:r>
              <a:rPr lang="ru-RU" dirty="0" smtClean="0"/>
              <a:t>интерфейс кассира для пункта приёма ставок, позволяющий принимать ставки, печатать квитанции и линию, осуществлять выплаты по выигравшим ставкам, регистрировать новых клиентов, а также вести учёт средств в кассе.</a:t>
            </a:r>
            <a:endParaRPr lang="ru-RU" dirty="0" smtClean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Кроме поставки основных компонентов системы наша компания предлагает Вам следующие услуги в области букмекерского бизнеса: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разработку </a:t>
            </a:r>
            <a:r>
              <a:rPr lang="ru-RU" dirty="0" smtClean="0"/>
              <a:t>дополнительных модулей для системы, реализующих расширенный функционал, в т.ч. дополнительных сканеров, отчётов, процедур </a:t>
            </a:r>
            <a:r>
              <a:rPr lang="ru-RU" dirty="0" err="1" smtClean="0"/>
              <a:t>риск-менеджмента</a:t>
            </a:r>
            <a:r>
              <a:rPr lang="ru-RU" dirty="0" smtClean="0"/>
              <a:t> и разграничения доступа, трансляции результатов спортивных событий на сайте (на базе </a:t>
            </a:r>
            <a:r>
              <a:rPr lang="en-US" dirty="0" err="1" smtClean="0"/>
              <a:t>livescore</a:t>
            </a:r>
            <a:r>
              <a:rPr lang="en-US" dirty="0" smtClean="0"/>
              <a:t> </a:t>
            </a:r>
            <a:r>
              <a:rPr lang="ru-RU" dirty="0" smtClean="0"/>
              <a:t>или другого </a:t>
            </a:r>
            <a:r>
              <a:rPr lang="en-US" dirty="0" smtClean="0"/>
              <a:t>online-</a:t>
            </a:r>
            <a:r>
              <a:rPr lang="ru-RU" dirty="0" smtClean="0"/>
              <a:t>сервиса), дополнительных игровых сервисов, трансляции новостей и спортивной аналитики на сайте, рекламных модулей и мн. др.</a:t>
            </a:r>
            <a:r>
              <a:rPr lang="en-US" dirty="0" smtClean="0"/>
              <a:t>;</a:t>
            </a:r>
            <a:endParaRPr lang="ru-RU" dirty="0" smtClean="0"/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разработку </a:t>
            </a:r>
            <a:r>
              <a:rPr lang="ru-RU" dirty="0" smtClean="0"/>
              <a:t>дополнительных математических моделей для управления коэффициентами и рисками;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разработку </a:t>
            </a:r>
            <a:r>
              <a:rPr lang="ru-RU" dirty="0" err="1" smtClean="0"/>
              <a:t>брендовой</a:t>
            </a:r>
            <a:r>
              <a:rPr lang="ru-RU" dirty="0" smtClean="0"/>
              <a:t> политики и дизайнерских решений, как в </a:t>
            </a:r>
            <a:r>
              <a:rPr lang="en-US" dirty="0" smtClean="0"/>
              <a:t>web, </a:t>
            </a:r>
            <a:r>
              <a:rPr lang="ru-RU" dirty="0" smtClean="0"/>
              <a:t>так и в полиграфии, рекламной и интерьерной сферах;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услуги </a:t>
            </a:r>
            <a:r>
              <a:rPr lang="ru-RU" dirty="0" smtClean="0"/>
              <a:t>по подбору и обучению специалистов, в том числе </a:t>
            </a:r>
            <a:r>
              <a:rPr lang="en-US" dirty="0" smtClean="0"/>
              <a:t>IT-</a:t>
            </a:r>
            <a:r>
              <a:rPr lang="ru-RU" dirty="0" smtClean="0"/>
              <a:t>специалистов для поддержки и развития информационной системы;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поиск </a:t>
            </a:r>
            <a:r>
              <a:rPr lang="ru-RU" dirty="0" smtClean="0"/>
              <a:t>партнёров для хеджирования рисков;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разработку </a:t>
            </a:r>
            <a:r>
              <a:rPr lang="ru-RU" dirty="0" smtClean="0"/>
              <a:t>технической документации (в т.ч. технических заданий, </a:t>
            </a:r>
            <a:r>
              <a:rPr lang="ru-RU" dirty="0" smtClean="0"/>
              <a:t>презентаций</a:t>
            </a:r>
            <a:r>
              <a:rPr lang="ru-RU" dirty="0" smtClean="0"/>
              <a:t>, руководств);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консалтинг </a:t>
            </a:r>
            <a:r>
              <a:rPr lang="ru-RU" dirty="0" smtClean="0"/>
              <a:t>в вопросах </a:t>
            </a:r>
            <a:r>
              <a:rPr lang="en-US" dirty="0" smtClean="0"/>
              <a:t>IT </a:t>
            </a:r>
            <a:r>
              <a:rPr lang="ru-RU" dirty="0" smtClean="0"/>
              <a:t>и технического обеспечения бизнеса;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аудит </a:t>
            </a:r>
            <a:r>
              <a:rPr lang="ru-RU" dirty="0" smtClean="0"/>
              <a:t>информационных систем и технических решений;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услуги </a:t>
            </a:r>
            <a:r>
              <a:rPr lang="ru-RU" dirty="0" smtClean="0"/>
              <a:t>по поддержке и сопровождению информационной системы.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Другие решения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компания также предлагает вашему вниманию следующие решения и услуги в сфере </a:t>
            </a:r>
            <a:r>
              <a:rPr lang="en-US" dirty="0" smtClean="0"/>
              <a:t>IT:</a:t>
            </a:r>
          </a:p>
          <a:p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пакет компонентов для автоматического поиска контактных телефонов физических лиц при помощи большого набора в </a:t>
            </a:r>
            <a:r>
              <a:rPr lang="en-US" dirty="0" smtClean="0"/>
              <a:t>online </a:t>
            </a:r>
            <a:r>
              <a:rPr lang="ru-RU" dirty="0" smtClean="0"/>
              <a:t>и </a:t>
            </a:r>
            <a:r>
              <a:rPr lang="en-US" dirty="0" smtClean="0"/>
              <a:t>offline </a:t>
            </a:r>
            <a:r>
              <a:rPr lang="ru-RU" dirty="0" smtClean="0"/>
              <a:t>телефонных баз;</a:t>
            </a:r>
          </a:p>
          <a:p>
            <a:r>
              <a:rPr lang="ru-RU" dirty="0" smtClean="0"/>
              <a:t>— услуги по разработке программного обеспечения с применением широкого спектра программных инструментов; в том числе с передачей исходных текстов и исключительных прав;</a:t>
            </a:r>
          </a:p>
          <a:p>
            <a:r>
              <a:rPr lang="ru-RU" dirty="0" smtClean="0"/>
              <a:t>— решения для обработки клиентских данных на основе пакета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(разбор и очистка адресов, телефонов и т.д., импорт реестров клиентских данных в информационную систему компании);</a:t>
            </a:r>
          </a:p>
          <a:p>
            <a:r>
              <a:rPr lang="ru-RU" dirty="0" smtClean="0"/>
              <a:t>— верстка и дизайн корпоративных сайтов, в т.ч. реализующих сложные сервисы для их посетителей;</a:t>
            </a:r>
          </a:p>
          <a:p>
            <a:r>
              <a:rPr lang="ru-RU" dirty="0" smtClean="0"/>
              <a:t>— решения в области статистического анализа данных;</a:t>
            </a:r>
            <a:endParaRPr lang="en-US" dirty="0" smtClean="0"/>
          </a:p>
          <a:p>
            <a:r>
              <a:rPr lang="ru-RU" dirty="0" smtClean="0"/>
              <a:t>— консалтинг в области </a:t>
            </a:r>
            <a:r>
              <a:rPr lang="en-US" dirty="0" smtClean="0"/>
              <a:t>IT</a:t>
            </a:r>
            <a:r>
              <a:rPr lang="ru-RU" dirty="0" smtClean="0"/>
              <a:t> на единовременной или регулярной основе, в т.ч. помощь в организации подбора кадров, создании </a:t>
            </a:r>
            <a:r>
              <a:rPr lang="en-US" dirty="0" smtClean="0"/>
              <a:t>IT-</a:t>
            </a:r>
            <a:r>
              <a:rPr lang="ru-RU" dirty="0" smtClean="0"/>
              <a:t>инфраструктуры компании.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Основными направлениями деятельности компании </a:t>
            </a:r>
            <a:r>
              <a:rPr lang="ru-RU" b="1" dirty="0" smtClean="0">
                <a:solidFill>
                  <a:srgbClr val="FF0000"/>
                </a:solidFill>
              </a:rPr>
              <a:t>ООО «Генезис</a:t>
            </a:r>
            <a:r>
              <a:rPr lang="en-US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являются: разработка </a:t>
            </a:r>
            <a:r>
              <a:rPr lang="en-US" b="1" dirty="0" smtClean="0"/>
              <a:t>IT-</a:t>
            </a:r>
            <a:r>
              <a:rPr lang="ru-RU" b="1" dirty="0" smtClean="0"/>
              <a:t>решений для автоматизированной интеллектуальной обработки данных, </a:t>
            </a:r>
            <a:r>
              <a:rPr lang="en-US" b="1" dirty="0" smtClean="0"/>
              <a:t>data mining, </a:t>
            </a:r>
            <a:r>
              <a:rPr lang="ru-RU" b="1" dirty="0" smtClean="0"/>
              <a:t>а также консалтинг в сфере </a:t>
            </a:r>
            <a:r>
              <a:rPr lang="en-US" b="1" dirty="0" smtClean="0"/>
              <a:t>IT.</a:t>
            </a:r>
            <a:r>
              <a:rPr b="1" dirty="0" smtClean="0"/>
              <a:t> </a:t>
            </a: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проектирования, практикуя </a:t>
            </a:r>
            <a:r>
              <a:rPr b="1" dirty="0" err="1" smtClean="0"/>
              <a:t>гибкий</a:t>
            </a:r>
            <a:r>
              <a:rPr b="1" dirty="0" smtClean="0"/>
              <a:t> и </a:t>
            </a:r>
            <a:r>
              <a:rPr b="1" dirty="0" err="1" smtClean="0"/>
              <a:t>рациональный</a:t>
            </a:r>
            <a:r>
              <a:rPr b="1" dirty="0" smtClean="0"/>
              <a:t> </a:t>
            </a:r>
            <a:r>
              <a:rPr b="1" dirty="0" err="1" smtClean="0"/>
              <a:t>подход</a:t>
            </a:r>
            <a:r>
              <a:rPr b="1" dirty="0" smtClean="0"/>
              <a:t> </a:t>
            </a:r>
            <a:r>
              <a:rPr b="1" dirty="0" err="1" smtClean="0"/>
              <a:t>при</a:t>
            </a:r>
            <a:r>
              <a:rPr b="1" dirty="0" smtClean="0"/>
              <a:t> </a:t>
            </a:r>
            <a:r>
              <a:rPr b="1" dirty="0" err="1" smtClean="0"/>
              <a:t>взаимодействии</a:t>
            </a:r>
            <a:r>
              <a:rPr b="1" dirty="0" smtClean="0"/>
              <a:t> с </a:t>
            </a:r>
            <a:r>
              <a:rPr b="1" dirty="0" err="1" smtClean="0"/>
              <a:t>нашими</a:t>
            </a:r>
            <a:r>
              <a:rPr b="1" dirty="0" smtClean="0"/>
              <a:t> </a:t>
            </a:r>
            <a:r>
              <a:rPr b="1" dirty="0" err="1" smtClean="0"/>
              <a:t>клиентами</a:t>
            </a:r>
            <a:r>
              <a:rPr b="1" dirty="0" smtClean="0"/>
              <a:t>, </a:t>
            </a:r>
            <a:r>
              <a:rPr b="1" dirty="0" err="1" smtClean="0"/>
              <a:t>направленный</a:t>
            </a:r>
            <a:r>
              <a:rPr b="1" dirty="0" smtClean="0"/>
              <a:t> </a:t>
            </a:r>
            <a:r>
              <a:rPr b="1" dirty="0" err="1" smtClean="0"/>
              <a:t>на</a:t>
            </a:r>
            <a:r>
              <a:rPr b="1" dirty="0" smtClean="0"/>
              <a:t> </a:t>
            </a:r>
            <a:r>
              <a:rPr b="1" dirty="0" err="1" smtClean="0"/>
              <a:t>достижение</a:t>
            </a:r>
            <a:r>
              <a:rPr b="1" dirty="0" smtClean="0"/>
              <a:t> </a:t>
            </a:r>
            <a:r>
              <a:rPr b="1" dirty="0" err="1" smtClean="0"/>
              <a:t>максимального</a:t>
            </a:r>
            <a:r>
              <a:rPr b="1" dirty="0" smtClean="0"/>
              <a:t> </a:t>
            </a:r>
            <a:r>
              <a:rPr b="1" dirty="0" err="1" smtClean="0"/>
              <a:t>удобства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конечного</a:t>
            </a:r>
            <a:r>
              <a:rPr b="1" dirty="0" smtClean="0"/>
              <a:t> </a:t>
            </a:r>
            <a:r>
              <a:rPr b="1" dirty="0" err="1" smtClean="0"/>
              <a:t>пользователя</a:t>
            </a:r>
            <a:r>
              <a:rPr b="1" dirty="0" smtClean="0"/>
              <a:t>. </a:t>
            </a:r>
            <a:r>
              <a:rPr b="1" dirty="0" err="1" smtClean="0"/>
              <a:t>Мы</a:t>
            </a:r>
            <a:r>
              <a:rPr b="1" dirty="0" smtClean="0"/>
              <a:t> </a:t>
            </a:r>
            <a:r>
              <a:rPr b="1" dirty="0" err="1" smtClean="0"/>
              <a:t>готовы</a:t>
            </a:r>
            <a:r>
              <a:rPr b="1" dirty="0" smtClean="0"/>
              <a:t> </a:t>
            </a:r>
            <a:r>
              <a:rPr b="1" dirty="0" err="1" smtClean="0"/>
              <a:t>взяться</a:t>
            </a:r>
            <a:r>
              <a:rPr b="1" dirty="0" smtClean="0"/>
              <a:t> </a:t>
            </a:r>
            <a:r>
              <a:rPr b="1" dirty="0" err="1" smtClean="0"/>
              <a:t>за</a:t>
            </a:r>
            <a:r>
              <a:rPr b="1" dirty="0" smtClean="0"/>
              <a:t> </a:t>
            </a:r>
            <a:r>
              <a:rPr b="1" dirty="0" err="1" smtClean="0"/>
              <a:t>решение</a:t>
            </a:r>
            <a:r>
              <a:rPr b="1" dirty="0" smtClean="0"/>
              <a:t> </a:t>
            </a:r>
            <a:r>
              <a:rPr b="1" dirty="0" err="1" smtClean="0"/>
              <a:t>самых</a:t>
            </a:r>
            <a:r>
              <a:rPr b="1" dirty="0" smtClean="0"/>
              <a:t> </a:t>
            </a:r>
            <a:r>
              <a:rPr b="1" dirty="0" err="1" smtClean="0"/>
              <a:t>сложных</a:t>
            </a:r>
            <a:r>
              <a:rPr b="1" dirty="0" smtClean="0"/>
              <a:t> </a:t>
            </a:r>
            <a:r>
              <a:rPr b="1" dirty="0" err="1" smtClean="0"/>
              <a:t>задач</a:t>
            </a:r>
            <a:r>
              <a:rPr b="1" dirty="0" smtClean="0"/>
              <a:t> и </a:t>
            </a:r>
            <a:r>
              <a:rPr b="1" dirty="0" err="1" smtClean="0"/>
              <a:t>создать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вас</a:t>
            </a:r>
            <a:r>
              <a:rPr b="1" dirty="0" smtClean="0"/>
              <a:t> </a:t>
            </a:r>
            <a:r>
              <a:rPr b="1" dirty="0" err="1" smtClean="0"/>
              <a:t>простой</a:t>
            </a:r>
            <a:r>
              <a:rPr b="1" dirty="0" smtClean="0"/>
              <a:t> и </a:t>
            </a:r>
            <a:r>
              <a:rPr b="1" dirty="0" err="1" smtClean="0"/>
              <a:t>практичный</a:t>
            </a:r>
            <a:r>
              <a:rPr b="1" dirty="0" smtClean="0"/>
              <a:t> </a:t>
            </a:r>
            <a:r>
              <a:rPr b="1" dirty="0" err="1" smtClean="0"/>
              <a:t>программный</a:t>
            </a:r>
            <a:r>
              <a:rPr b="1" dirty="0" smtClean="0"/>
              <a:t> </a:t>
            </a:r>
            <a:r>
              <a:rPr b="1" dirty="0" err="1" smtClean="0"/>
              <a:t>инструмент</a:t>
            </a:r>
            <a:r>
              <a:rPr b="1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Наш сайт:</a:t>
            </a:r>
            <a:r>
              <a:rPr lang="ru-RU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http://genes1s.net</a:t>
            </a:r>
            <a:endParaRPr lang="ru-RU" b="1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лилиния 4"/>
          <p:cNvSpPr/>
          <p:nvPr/>
        </p:nvSpPr>
        <p:spPr>
          <a:xfrm>
            <a:off x="323528" y="5091281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"/>
          </a:blip>
          <a:srcRect/>
          <a:stretch>
            <a:fillRect/>
          </a:stretch>
        </p:blipFill>
        <p:spPr bwMode="auto">
          <a:xfrm>
            <a:off x="2555776" y="5526677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3570728" y="1800176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41987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GENES1S intellectual solutions</a:t>
            </a:r>
            <a:endParaRPr sz="3200" b="1" dirty="0" smtClean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проектирования.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 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b="1" dirty="0" smtClean="0"/>
              <a:t>В </a:t>
            </a:r>
            <a:r>
              <a:rPr b="1" dirty="0" err="1" smtClean="0"/>
              <a:t>нашем</a:t>
            </a:r>
            <a:r>
              <a:rPr b="1" dirty="0" smtClean="0"/>
              <a:t> </a:t>
            </a:r>
            <a:r>
              <a:rPr b="1" dirty="0" err="1" smtClean="0"/>
              <a:t>штате</a:t>
            </a:r>
            <a:r>
              <a:rPr b="1" dirty="0" smtClean="0"/>
              <a:t> </a:t>
            </a:r>
            <a:r>
              <a:rPr b="1" dirty="0" err="1" smtClean="0"/>
              <a:t>работают</a:t>
            </a:r>
            <a:r>
              <a:rPr b="1" dirty="0" smtClean="0"/>
              <a:t> </a:t>
            </a:r>
            <a:r>
              <a:rPr b="1" dirty="0" err="1" smtClean="0"/>
              <a:t>признанные</a:t>
            </a:r>
            <a:r>
              <a:rPr b="1" dirty="0" smtClean="0"/>
              <a:t> </a:t>
            </a:r>
            <a:r>
              <a:rPr b="1" dirty="0" err="1" smtClean="0"/>
              <a:t>специалисты</a:t>
            </a:r>
            <a:r>
              <a:rPr b="1" dirty="0" smtClean="0"/>
              <a:t> в </a:t>
            </a:r>
            <a:r>
              <a:rPr b="1" dirty="0" err="1" smtClean="0"/>
              <a:t>области</a:t>
            </a:r>
            <a:r>
              <a:rPr b="1" dirty="0" smtClean="0"/>
              <a:t> </a:t>
            </a:r>
            <a:r>
              <a:rPr b="1" dirty="0" err="1" smtClean="0"/>
              <a:t>теории</a:t>
            </a:r>
            <a:r>
              <a:rPr b="1" dirty="0" smtClean="0"/>
              <a:t> </a:t>
            </a:r>
            <a:r>
              <a:rPr b="1" dirty="0" err="1" smtClean="0"/>
              <a:t>алгоритмов</a:t>
            </a:r>
            <a:r>
              <a:rPr b="1" dirty="0" smtClean="0"/>
              <a:t>, </a:t>
            </a:r>
            <a:r>
              <a:rPr b="1" dirty="0" err="1" smtClean="0"/>
              <a:t>архитектуры</a:t>
            </a:r>
            <a:r>
              <a:rPr b="1" dirty="0" smtClean="0"/>
              <a:t> и </a:t>
            </a:r>
            <a:r>
              <a:rPr b="1" dirty="0" err="1" smtClean="0"/>
              <a:t>разработки</a:t>
            </a:r>
            <a:r>
              <a:rPr b="1" dirty="0" smtClean="0"/>
              <a:t> </a:t>
            </a:r>
            <a:r>
              <a:rPr b="1" dirty="0" err="1" smtClean="0"/>
              <a:t>программного</a:t>
            </a:r>
            <a:r>
              <a:rPr b="1" dirty="0" smtClean="0"/>
              <a:t> </a:t>
            </a:r>
            <a:r>
              <a:rPr b="1" dirty="0" err="1" smtClean="0"/>
              <a:t>обеспечения</a:t>
            </a:r>
            <a:r>
              <a:rPr b="1" dirty="0" smtClean="0"/>
              <a:t>, </a:t>
            </a:r>
            <a:r>
              <a:rPr b="1" dirty="0" err="1" smtClean="0"/>
              <a:t>статистического</a:t>
            </a:r>
            <a:r>
              <a:rPr b="1" dirty="0" smtClean="0"/>
              <a:t> </a:t>
            </a:r>
            <a:r>
              <a:rPr b="1" dirty="0" err="1" smtClean="0"/>
              <a:t>анализа</a:t>
            </a:r>
            <a:r>
              <a:rPr b="1" dirty="0" smtClean="0"/>
              <a:t> </a:t>
            </a:r>
            <a:r>
              <a:rPr b="1" dirty="0" err="1" smtClean="0"/>
              <a:t>данных</a:t>
            </a:r>
            <a:r>
              <a:rPr b="1" dirty="0" smtClean="0"/>
              <a:t>, а </a:t>
            </a:r>
            <a:r>
              <a:rPr b="1" dirty="0" err="1" smtClean="0"/>
              <a:t>также</a:t>
            </a:r>
            <a:r>
              <a:rPr b="1" dirty="0" smtClean="0"/>
              <a:t> </a:t>
            </a:r>
            <a:r>
              <a:rPr b="1" dirty="0" err="1" smtClean="0"/>
              <a:t>дизайна</a:t>
            </a:r>
            <a:r>
              <a:rPr lang="en-US" b="1" dirty="0" smtClean="0"/>
              <a:t> </a:t>
            </a:r>
            <a:r>
              <a:rPr b="1" dirty="0" err="1" smtClean="0"/>
              <a:t>интерфейсов</a:t>
            </a:r>
            <a:r>
              <a:rPr b="1" dirty="0" smtClean="0"/>
              <a:t>.</a:t>
            </a:r>
          </a:p>
          <a:p>
            <a:pPr>
              <a:spcAft>
                <a:spcPts val="600"/>
              </a:spcAft>
            </a:pPr>
            <a:endParaRPr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54669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563888" y="1643050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Информационные системы в букмекерском бизнесе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Современный букмекерский бизнес немыслим без наличия надежной и удобной в эксплуатации информационной системы, полностью охватывающий все области деятельности компании. Подготовка и управление букмекерской линией,  публикация ставок на сайте, регистрация клиентов, приём и расчёт ставок, управление платежами, подготовка финансовых отчётов, риск-менеджмент — все эти процессы невозможны без наличия эффективного программного решения.</a:t>
            </a:r>
          </a:p>
          <a:p>
            <a:pPr indent="360000" algn="just"/>
            <a:r>
              <a:rPr lang="ru-RU" dirty="0" smtClean="0"/>
              <a:t>Большая часть информационных систем, используемых сегодня в практике российских букмекерских компаний, начинала разрабатываться в конце 90-х годов. Специфика российского рынка ставок и сравнительно небольшой объём активов компаний не позволяли использовать решения, разработанные на Западе. Первые букмекерские системы часто разрабатывались непрофессионалами и не учитывали многих  особенностей букмекерских бизнес-процессов.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00" y="1051200"/>
            <a:ext cx="2005200" cy="2370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Информационные системы в букмекерском бизнесе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По мере развития букмекерских компаний совершенствовались и их информационные  системы. Однако они сохраняли в себе архитектурные решения, принятые на начальном этапе их развития. Развивался и сам бизнес: появлялись новые сервисы, расширялся приём ставок в Интернете</a:t>
            </a:r>
            <a:r>
              <a:rPr lang="en-US" dirty="0" smtClean="0"/>
              <a:t>,</a:t>
            </a:r>
            <a:r>
              <a:rPr lang="ru-RU" dirty="0" smtClean="0"/>
              <a:t> совершенствовалось оборудование, разрабатывались новые технологии — все это требовало доработки систем, но эти доработки выстраивались обычно на старом фундаменте, поскольку разработка новой системы «с нуля» была связана с рисками и серьёзными финансовыми затратами.</a:t>
            </a:r>
          </a:p>
          <a:p>
            <a:pPr indent="360000" algn="just"/>
            <a:r>
              <a:rPr lang="ru-RU" dirty="0" smtClean="0"/>
              <a:t>Со временем совокупность накопленных проблем в существующих букмекерских системах, а также  другие причины (передел букмекерского рынка, возникновение новых компаний) привели к возникновению букмекерских систем второго поколения, к разработке которых были привлечены специалисты, имеющие значительный опыт работы над букмекерским программным обеспечением. К этому поколению систем относится и </a:t>
            </a:r>
            <a:r>
              <a:rPr lang="en-US" dirty="0" smtClean="0"/>
              <a:t>BET</a:t>
            </a:r>
            <a:r>
              <a:rPr lang="en-US" dirty="0" smtClean="0">
                <a:solidFill>
                  <a:srgbClr val="FF0000"/>
                </a:solidFill>
              </a:rPr>
              <a:t>MILL</a:t>
            </a:r>
            <a:r>
              <a:rPr lang="en-US" baseline="30000" dirty="0" smtClean="0"/>
              <a:t>TM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40400"/>
            <a:ext cx="2016000" cy="2417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Букмекерские системы второго поколения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Характерными особенностями букмекерских систем второго поколения являются: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автоматизация </a:t>
            </a:r>
            <a:r>
              <a:rPr lang="ru-RU" dirty="0" smtClean="0"/>
              <a:t>работы букмекеров-аналитиков за счёт наличия механизмов автоматического или полуавтоматического управления линией (сканеры сторонних источников коэффициентов, автоматическое изменение коэффициентов на основе изменения баланса ставок и т.д.);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использование </a:t>
            </a:r>
            <a:r>
              <a:rPr lang="ru-RU" dirty="0" smtClean="0"/>
              <a:t>структур данных, позволяющих, с одной стороны, предоставлять клиентам широкую номенклатуру сервисов, с другой — обеспечить возможность горизонтального масштабирования системы для обеспечения устойчивой её работы под нагрузкой;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наличие </a:t>
            </a:r>
            <a:r>
              <a:rPr lang="ru-RU" dirty="0" smtClean="0"/>
              <a:t>эффективной системы управления рисками;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построение </a:t>
            </a:r>
            <a:r>
              <a:rPr lang="ru-RU" dirty="0" smtClean="0"/>
              <a:t>интерфейсов на основе </a:t>
            </a:r>
            <a:r>
              <a:rPr lang="en-US" dirty="0" smtClean="0"/>
              <a:t>web</a:t>
            </a:r>
            <a:r>
              <a:rPr lang="ru-RU" dirty="0" smtClean="0"/>
              <a:t>;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dirty="0" smtClean="0"/>
              <a:t>использование </a:t>
            </a:r>
            <a:r>
              <a:rPr lang="ru-RU" dirty="0" smtClean="0"/>
              <a:t>зрелых и надёжных технологий и архитектурных решений.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40400"/>
            <a:ext cx="2016000" cy="238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Система </a:t>
            </a:r>
            <a:r>
              <a:rPr lang="en-US" dirty="0" smtClean="0"/>
              <a:t>BET</a:t>
            </a:r>
            <a:r>
              <a:rPr lang="en-US" dirty="0" smtClean="0">
                <a:solidFill>
                  <a:srgbClr val="FF0000"/>
                </a:solidFill>
              </a:rPr>
              <a:t>MILL</a:t>
            </a:r>
            <a:r>
              <a:rPr lang="en-US" baseline="30000" dirty="0" smtClean="0"/>
              <a:t>TM</a:t>
            </a:r>
            <a:r>
              <a:rPr lang="ru-RU" dirty="0" smtClean="0"/>
              <a:t> была разработана группой специалистов компании «Генезис», ранее принимавших участие в работах над букмекерскими системами БК «Марафон», «</a:t>
            </a:r>
            <a:r>
              <a:rPr lang="en-US" dirty="0" err="1" smtClean="0"/>
              <a:t>MaxBet</a:t>
            </a:r>
            <a:r>
              <a:rPr lang="ru-RU" dirty="0" smtClean="0"/>
              <a:t>», «</a:t>
            </a:r>
            <a:r>
              <a:rPr lang="en-US" dirty="0" err="1" smtClean="0"/>
              <a:t>BetZet</a:t>
            </a:r>
            <a:r>
              <a:rPr lang="ru-RU" dirty="0" smtClean="0"/>
              <a:t>» и «</a:t>
            </a:r>
            <a:r>
              <a:rPr lang="en-US" dirty="0" smtClean="0"/>
              <a:t>Bet</a:t>
            </a:r>
            <a:r>
              <a:rPr lang="ru-RU" dirty="0" smtClean="0"/>
              <a:t>-</a:t>
            </a:r>
            <a:r>
              <a:rPr lang="en-US" dirty="0" smtClean="0"/>
              <a:t>V</a:t>
            </a:r>
            <a:r>
              <a:rPr lang="ru-RU" dirty="0" smtClean="0"/>
              <a:t>». </a:t>
            </a:r>
          </a:p>
          <a:p>
            <a:pPr indent="360000" algn="just"/>
            <a:r>
              <a:rPr lang="ru-RU" dirty="0" smtClean="0"/>
              <a:t>Серверная часть системы реализована на базе хорошо зарекомендовавшей себя связки </a:t>
            </a:r>
            <a:r>
              <a:rPr lang="en-US" dirty="0" smtClean="0"/>
              <a:t>Apache + PHP +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ru-RU" dirty="0" smtClean="0"/>
              <a:t>клиентская — основана на </a:t>
            </a:r>
            <a:r>
              <a:rPr lang="en-US" dirty="0" smtClean="0"/>
              <a:t>HTML </a:t>
            </a:r>
            <a:r>
              <a:rPr lang="ru-RU" dirty="0" smtClean="0"/>
              <a:t>и </a:t>
            </a:r>
            <a:r>
              <a:rPr lang="en-US" dirty="0" smtClean="0"/>
              <a:t>AJAX (</a:t>
            </a:r>
            <a:r>
              <a:rPr lang="en-US" dirty="0" err="1" smtClean="0"/>
              <a:t>ExtJS</a:t>
            </a:r>
            <a:r>
              <a:rPr lang="ru-RU" dirty="0" smtClean="0"/>
              <a:t>).</a:t>
            </a:r>
          </a:p>
          <a:p>
            <a:pPr indent="360000" algn="just"/>
            <a:r>
              <a:rPr lang="ru-RU" dirty="0" smtClean="0"/>
              <a:t>Система может быть легко настроена и доработана под нужды любой современной букмекерской компании. Использование распространённых технологий позволяет осуществлять поддержку и развитие системы на основе команды специалистов широко представленных на рынке труда. Политика компании «Генезис» допускает заключение с заказчиком договора, предполагающего передачу исходных кодов системы заказчику. Это позволяет обезопасить компанию-заказчика от рисков, связанных с зависимостью от единственного поставщика услуг по разработке ПО. В то же время наша компания готова взять на себя весь комплекс работ по сопровождению и доработке системы под нужды Вашего бизнеса.</a:t>
            </a:r>
          </a:p>
          <a:p>
            <a:pPr indent="360000" algn="just"/>
            <a:r>
              <a:rPr lang="ru-RU" dirty="0" smtClean="0"/>
              <a:t>Стандартный пакет поставки предполагает наличие сканера сервиса </a:t>
            </a:r>
            <a:r>
              <a:rPr lang="en-US" dirty="0" smtClean="0"/>
              <a:t>sbobet.com, </a:t>
            </a:r>
            <a:r>
              <a:rPr lang="ru-RU" dirty="0" smtClean="0"/>
              <a:t>позволяющего поддерживать актуальную букмекерскую линию без участия букмекеров-аналитиков. При этом маржа на отдельные события или их группы может быть модифицирована на основе заданных в </a:t>
            </a:r>
            <a:r>
              <a:rPr lang="ru-RU" dirty="0" err="1" smtClean="0"/>
              <a:t>бэк-офисе</a:t>
            </a:r>
            <a:r>
              <a:rPr lang="ru-RU" dirty="0" smtClean="0"/>
              <a:t> правил. При необходимости возможна разработка дополнительных сканеров.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Наша компания готова разработать для Вас оригинальный дизайн клиентской части системы.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em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5238750" cy="4486275"/>
          </a:xfrm>
          <a:prstGeom prst="rect">
            <a:avLst/>
          </a:prstGeom>
        </p:spPr>
      </p:pic>
      <p:pic>
        <p:nvPicPr>
          <p:cNvPr id="6" name="Рисунок 5" descr="dem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76872"/>
            <a:ext cx="523875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Система позволяет поддерживать одновременно несколько схем оформления и несколько букмекерских линий, что позволяет осуществлять сегментацию целевой аудитории или же предоставить пользователям самостоятельно выбирать внешний вид интерфейса системы.</a:t>
            </a:r>
            <a:endParaRPr lang="en-US" dirty="0" smtClean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em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64829"/>
            <a:ext cx="523875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76" y="1988840"/>
            <a:ext cx="5716800" cy="29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системы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err="1" smtClean="0"/>
              <a:t>Бэк-офис</a:t>
            </a:r>
            <a:r>
              <a:rPr lang="ru-RU" dirty="0" smtClean="0"/>
              <a:t> системы также реализован на основе </a:t>
            </a:r>
            <a:r>
              <a:rPr lang="en-US" dirty="0" smtClean="0"/>
              <a:t>web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Это позволяет организовать доступ для менеджеров, операторов и аналитиков с рабочих станций и мобильных устройств работающих под управлением различных операционных систем без установки дополнительного клиентского ПО.</a:t>
            </a:r>
            <a:endParaRPr lang="en-US" dirty="0" smtClean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6"/>
            <a:ext cx="5868144" cy="29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996952"/>
            <a:ext cx="5868000" cy="3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1359</Words>
  <Application>Microsoft Office PowerPoint</Application>
  <PresentationFormat>Экран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Pitchbook</vt:lpstr>
      <vt:lpstr>Интегрированная информационная система для букмекерского бизнеса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2010-10-27T22:34:34Z</dcterms:created>
  <dcterms:modified xsi:type="dcterms:W3CDTF">2011-10-03T03:06:21Z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