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4" r:id="rId3"/>
    <p:sldId id="283" r:id="rId4"/>
    <p:sldId id="285" r:id="rId5"/>
    <p:sldId id="284" r:id="rId6"/>
    <p:sldId id="287" r:id="rId7"/>
    <p:sldId id="316" r:id="rId8"/>
    <p:sldId id="296" r:id="rId9"/>
    <p:sldId id="298" r:id="rId10"/>
    <p:sldId id="299" r:id="rId11"/>
    <p:sldId id="300" r:id="rId12"/>
    <p:sldId id="301" r:id="rId13"/>
    <p:sldId id="306" r:id="rId14"/>
    <p:sldId id="311" r:id="rId15"/>
    <p:sldId id="312" r:id="rId16"/>
    <p:sldId id="302" r:id="rId17"/>
    <p:sldId id="286" r:id="rId18"/>
    <p:sldId id="304" r:id="rId19"/>
    <p:sldId id="305" r:id="rId20"/>
    <p:sldId id="317" r:id="rId21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93"/>
    <a:srgbClr val="A0A0A0"/>
  </p:clrMru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88034" autoAdjust="0"/>
  </p:normalViewPr>
  <p:slideViewPr>
    <p:cSldViewPr>
      <p:cViewPr varScale="1">
        <p:scale>
          <a:sx n="69" d="100"/>
          <a:sy n="69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75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/>
              <a:pPr/>
              <a:t>6/28/2006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10136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ru-R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ru-RU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ru-RU"/>
              <a:t>Сведения об авторе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ru-RU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/>
              <a:pPr/>
              <a:t>6/28/2006</a:t>
            </a:fld>
            <a:endParaRPr kumimoji="0"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6029761"/>
            <a:ext cx="1648718" cy="56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верху: 1 сверху, 2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BEC585F-C108-48D6-9331-6628A0FBB73B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слева, 3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7293A964-5F5E-47DC-ABD9-08A6A9FFD04F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3 слева, 1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968C9C2A-D3B8-4543-8A47-F59C20C16D9A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2 слева, 3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29ED4C97-3C5D-482A-99AD-AD992C3024DE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слева, 2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3EF8FEE9-63ED-4C1B-8C25-9B47C2DA1E72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дгробные п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ru-RU" sz="1200"/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E8BD303E-7304-41BE-B693-A76D7275A3B0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F17F374F-8F2E-42FC-B8C0-8EDFCA32CD96}" type="datetime1">
              <a:rPr kumimoji="0" lang="ru-RU" sz="1100"/>
              <a:pPr algn="r"/>
              <a:t>21.11.2010</a:t>
            </a:fld>
            <a:endParaRPr kumimoji="0" lang="ru-RU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ru-R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ru-RU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/>
              <a:pPr/>
              <a:t>6/28/2006</a:t>
            </a:fld>
            <a:endParaRPr kumimoji="0"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  <a:extLst/>
          </a:lstStyle>
          <a:p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F7F1F872-C5DE-403B-85F0-1024E6CA1886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1704A40-8D3B-4404-9986-2B5D36474D63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: 2 слева, 1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DE3B91AD-F2C9-43CB-A84C-1D5C130F2509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: 1 слева, 2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D93220-918A-400D-B3FA-D8B22567DEBB}" type="datetime1">
              <a:rPr/>
              <a:pPr algn="r"/>
              <a:t>6/28/2006</a:t>
            </a:fld>
            <a:endParaRPr kumimoji="0" lang="ru-RU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ru-RU"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/>
              <a:pPr algn="r"/>
              <a:t>6/28/2006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000"/>
            </a:lvl1pPr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 sz="100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ru-RU" sz="1000">
                <a:solidFill>
                  <a:sysClr val="windowText" lastClr="000000"/>
                </a:solidFill>
              </a:defRPr>
            </a:lvl1pPr>
            <a:extLst/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ru-RU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51520" y="4221088"/>
            <a:ext cx="8784976" cy="427112"/>
          </a:xfrm>
        </p:spPr>
        <p:txBody>
          <a:bodyPr/>
          <a:lstStyle>
            <a:extLst/>
          </a:lstStyle>
          <a:p>
            <a:r>
              <a:rPr lang="ru-RU" cap="none" spc="0" dirty="0" smtClean="0">
                <a:latin typeface="Calibri" pitchFamily="34" charset="0"/>
                <a:cs typeface="Times New Roman" pitchFamily="18" charset="0"/>
              </a:rPr>
              <a:t>Решение для автоматизированной обработки клиентских данных</a:t>
            </a:r>
            <a:endParaRPr lang="ru-RU" cap="none" spc="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48680"/>
            <a:ext cx="2987359" cy="223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12976"/>
            <a:ext cx="4752528" cy="939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5" name="Полилиния 4"/>
          <p:cNvSpPr/>
          <p:nvPr/>
        </p:nvSpPr>
        <p:spPr>
          <a:xfrm>
            <a:off x="323528" y="5163289"/>
            <a:ext cx="8496944" cy="353943"/>
          </a:xfrm>
          <a:custGeom>
            <a:avLst/>
            <a:gdLst>
              <a:gd name="connsiteX0" fmla="*/ 0 w 8640960"/>
              <a:gd name="connsiteY0" fmla="*/ 0 h 353943"/>
              <a:gd name="connsiteX1" fmla="*/ 8640960 w 8640960"/>
              <a:gd name="connsiteY1" fmla="*/ 0 h 353943"/>
              <a:gd name="connsiteX2" fmla="*/ 8640960 w 8640960"/>
              <a:gd name="connsiteY2" fmla="*/ 353943 h 353943"/>
              <a:gd name="connsiteX3" fmla="*/ 0 w 8640960"/>
              <a:gd name="connsiteY3" fmla="*/ 353943 h 353943"/>
              <a:gd name="connsiteX4" fmla="*/ 0 w 8640960"/>
              <a:gd name="connsiteY4" fmla="*/ 0 h 3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960" h="353943">
                <a:moveTo>
                  <a:pt x="0" y="0"/>
                </a:moveTo>
                <a:lnTo>
                  <a:pt x="8640960" y="0"/>
                </a:lnTo>
                <a:lnTo>
                  <a:pt x="8640960" y="353943"/>
                </a:lnTo>
                <a:lnTo>
                  <a:pt x="0" y="353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sz="1700" dirty="0" err="1" smtClean="0">
                <a:solidFill>
                  <a:schemeClr val="tx1"/>
                </a:solidFill>
                <a:cs typeface="Times New Roman" pitchFamily="18" charset="0"/>
              </a:rPr>
              <a:t>Вы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700" dirty="0" err="1" smtClean="0">
                <a:solidFill>
                  <a:schemeClr val="tx1"/>
                </a:solidFill>
                <a:cs typeface="Times New Roman" pitchFamily="18" charset="0"/>
              </a:rPr>
              <a:t>приобретаете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высокотехнологичный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конкурентный</a:t>
            </a:r>
            <a:r>
              <a:rPr sz="17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chemeClr val="tx1"/>
                </a:solidFill>
                <a:cs typeface="Times New Roman" pitchFamily="18" charset="0"/>
              </a:rPr>
              <a:t>IT</a:t>
            </a:r>
            <a:r>
              <a:rPr lang="ru-RU" sz="1700" dirty="0" smtClean="0">
                <a:solidFill>
                  <a:schemeClr val="tx1"/>
                </a:solidFill>
                <a:cs typeface="Times New Roman" pitchFamily="18" charset="0"/>
              </a:rPr>
              <a:t>-</a:t>
            </a:r>
            <a:r>
              <a:rPr sz="1700" dirty="0" err="1" smtClean="0">
                <a:solidFill>
                  <a:schemeClr val="tx1"/>
                </a:solidFill>
                <a:cs typeface="Times New Roman" pitchFamily="18" charset="0"/>
              </a:rPr>
              <a:t>продукт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за</a:t>
            </a:r>
            <a:r>
              <a:rPr sz="17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меньшие</a:t>
            </a:r>
            <a:r>
              <a:rPr sz="17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деньги</a:t>
            </a:r>
            <a:endParaRPr sz="17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Примеры работы модуля разбора адресов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323528" y="785794"/>
            <a:ext cx="806489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12. Исходная строка адреса: «</a:t>
            </a:r>
            <a:r>
              <a:rPr lang="ru-RU" b="1" dirty="0" smtClean="0"/>
              <a:t>ул.Советская, 2-1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r>
              <a:rPr lang="ru-RU" dirty="0" smtClean="0"/>
              <a:t>В некоторых ситуация отсутствие необходимых частей адреса не позволяет однозначно его идентифицировать. В таких случаях адресу присваивается статус «</a:t>
            </a:r>
            <a:r>
              <a:rPr lang="en-US" dirty="0" smtClean="0"/>
              <a:t>Ambiguous</a:t>
            </a:r>
            <a:r>
              <a:rPr lang="ru-RU" dirty="0" smtClean="0"/>
              <a:t>»  (неоднозначный), а в качестве элементов адреса выдаются элементы соответствующие региону с наибольшим населением (что максимизирует вероятность «угадывания» адреса). Приоритеты регионов могут быть изменены в соответствие с настройками.</a:t>
            </a:r>
          </a:p>
          <a:p>
            <a:endParaRPr lang="ru-RU" sz="1700" dirty="0" smtClean="0"/>
          </a:p>
          <a:p>
            <a:pPr>
              <a:spcBef>
                <a:spcPts val="600"/>
              </a:spcBef>
            </a:pPr>
            <a:r>
              <a:rPr b="1" dirty="0" err="1" smtClean="0"/>
              <a:t>Результат</a:t>
            </a:r>
            <a:r>
              <a:rPr b="1" dirty="0" smtClean="0"/>
              <a:t> </a:t>
            </a:r>
            <a:r>
              <a:rPr b="1" dirty="0" err="1" smtClean="0"/>
              <a:t>работы</a:t>
            </a:r>
            <a:r>
              <a:rPr b="1" dirty="0" smtClean="0"/>
              <a:t> </a:t>
            </a:r>
            <a:r>
              <a:rPr b="1" dirty="0" err="1" smtClean="0"/>
              <a:t>парсера</a:t>
            </a:r>
            <a:r>
              <a:rPr b="1" dirty="0" smtClean="0"/>
              <a:t>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51720" y="3717032"/>
          <a:ext cx="4745355" cy="2392299"/>
        </p:xfrm>
        <a:graphic>
          <a:graphicData uri="http://schemas.openxmlformats.org/drawingml/2006/table">
            <a:tbl>
              <a:tblPr/>
              <a:tblGrid>
                <a:gridCol w="1868805"/>
                <a:gridCol w="28765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Элемент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Почтовый индекс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105187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Регион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г. Москва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Район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НП-1 (город)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НП-2 (село)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Улица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ул. Советская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Дом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д. 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Квартира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кв. 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Статус разбора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Ambiguous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Примеры работы модуля разбора адресов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323528" y="785794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13. Исходный адрес «</a:t>
            </a:r>
            <a:r>
              <a:rPr lang="ru-RU" b="1" dirty="0" smtClean="0"/>
              <a:t>На деревню дедушке Василию </a:t>
            </a:r>
            <a:r>
              <a:rPr lang="ru-RU" b="1" dirty="0" err="1" smtClean="0"/>
              <a:t>Макаровичу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r>
              <a:rPr lang="ru-RU" dirty="0" smtClean="0"/>
              <a:t>Конечно, бывают ситуации, в которых искусственный интеллект бессилен. В таких ситуациях парсер присваивает адресу статус «</a:t>
            </a:r>
            <a:r>
              <a:rPr lang="en-US" dirty="0" err="1" smtClean="0"/>
              <a:t>ParseError</a:t>
            </a:r>
            <a:r>
              <a:rPr lang="ru-RU" dirty="0" smtClean="0"/>
              <a:t>» (ошибка разбора), а также сообщает некоторые детали в отношении произошедшей ошибки:</a:t>
            </a:r>
          </a:p>
          <a:p>
            <a:endParaRPr smtClean="0"/>
          </a:p>
          <a:p>
            <a:endParaRPr smtClean="0"/>
          </a:p>
          <a:p>
            <a:endParaRPr sz="2200" dirty="0" smtClean="0"/>
          </a:p>
          <a:p>
            <a:r>
              <a:rPr b="1" dirty="0" err="1" smtClean="0"/>
              <a:t>Результат</a:t>
            </a:r>
            <a:r>
              <a:rPr b="1" dirty="0" smtClean="0"/>
              <a:t> </a:t>
            </a:r>
            <a:r>
              <a:rPr b="1" dirty="0" err="1" smtClean="0"/>
              <a:t>работы</a:t>
            </a:r>
            <a:r>
              <a:rPr b="1" dirty="0" smtClean="0"/>
              <a:t> </a:t>
            </a:r>
            <a:r>
              <a:rPr b="1" dirty="0" err="1" smtClean="0"/>
              <a:t>парсера</a:t>
            </a:r>
            <a:r>
              <a:rPr b="1" dirty="0" smtClean="0"/>
              <a:t>: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51720" y="3717032"/>
          <a:ext cx="4745355" cy="2392299"/>
        </p:xfrm>
        <a:graphic>
          <a:graphicData uri="http://schemas.openxmlformats.org/drawingml/2006/table">
            <a:tbl>
              <a:tblPr/>
              <a:tblGrid>
                <a:gridCol w="1868805"/>
                <a:gridCol w="28765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Элемент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Почтовый индекс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Регион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Район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НП-1 (город)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НП-2 (село)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Улица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Дом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Квартира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Статус разбора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ParseError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(«Unrecognized string token: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На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»)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Обработка плохих адресов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 адреса, которые не были успешно разобраны </a:t>
            </a:r>
            <a:r>
              <a:rPr lang="ru-RU" dirty="0" smtClean="0"/>
              <a:t>системой, могут быть обработаны вручную с помощью удобного интерфейса, позволяющего не только вручную модифицировать отдельные компоненты адреса, но и внести необходимое изменение в исходную строку, а затем повторно вызвать парсер для её разбора. Такой подход позволяет существенно снизить трудозатраты на разбор испорченных адресов.</a:t>
            </a:r>
          </a:p>
          <a:p>
            <a:endParaRPr sz="1100" smtClean="0"/>
          </a:p>
          <a:p>
            <a:r>
              <a:rPr i="1" smtClean="0"/>
              <a:t>Форма </a:t>
            </a:r>
            <a:r>
              <a:rPr i="1" dirty="0" err="1" smtClean="0"/>
              <a:t>для</a:t>
            </a:r>
            <a:r>
              <a:rPr i="1" dirty="0" smtClean="0"/>
              <a:t> </a:t>
            </a:r>
            <a:r>
              <a:rPr i="1" dirty="0" err="1" smtClean="0"/>
              <a:t>ручного</a:t>
            </a:r>
            <a:r>
              <a:rPr i="1" dirty="0" smtClean="0"/>
              <a:t> </a:t>
            </a:r>
            <a:r>
              <a:rPr i="1" dirty="0" err="1" smtClean="0"/>
              <a:t>редактирования</a:t>
            </a:r>
            <a:r>
              <a:rPr i="1" dirty="0" smtClean="0"/>
              <a:t> </a:t>
            </a:r>
            <a:r>
              <a:rPr i="1" dirty="0" err="1" smtClean="0"/>
              <a:t>адреса</a:t>
            </a:r>
            <a:r>
              <a:rPr i="1" dirty="0" smtClean="0"/>
              <a:t> </a:t>
            </a:r>
            <a:r>
              <a:rPr i="1" dirty="0" err="1" smtClean="0"/>
              <a:t>может</a:t>
            </a:r>
            <a:r>
              <a:rPr i="1" dirty="0" smtClean="0"/>
              <a:t> </a:t>
            </a:r>
            <a:r>
              <a:rPr i="1" dirty="0" err="1" smtClean="0"/>
              <a:t>быть</a:t>
            </a:r>
            <a:r>
              <a:rPr i="1" dirty="0" smtClean="0"/>
              <a:t> </a:t>
            </a:r>
            <a:r>
              <a:rPr i="1" dirty="0" err="1" smtClean="0"/>
              <a:t>добавлена</a:t>
            </a:r>
            <a:r>
              <a:rPr i="1" dirty="0" smtClean="0"/>
              <a:t> в </a:t>
            </a:r>
            <a:r>
              <a:rPr i="1" dirty="0" err="1" smtClean="0"/>
              <a:t>вашу</a:t>
            </a:r>
            <a:r>
              <a:rPr i="1" dirty="0" smtClean="0"/>
              <a:t> </a:t>
            </a:r>
            <a:r>
              <a:rPr i="1" dirty="0" err="1" smtClean="0"/>
              <a:t>информационную</a:t>
            </a:r>
            <a:r>
              <a:rPr i="1" dirty="0" smtClean="0"/>
              <a:t> </a:t>
            </a:r>
            <a:r>
              <a:rPr i="1" dirty="0" err="1" smtClean="0"/>
              <a:t>систему</a:t>
            </a:r>
            <a:r>
              <a:rPr i="1" dirty="0" smtClean="0"/>
              <a:t> </a:t>
            </a:r>
            <a:r>
              <a:rPr i="1" dirty="0" err="1" smtClean="0"/>
              <a:t>нашими</a:t>
            </a:r>
            <a:r>
              <a:rPr i="1" dirty="0" smtClean="0"/>
              <a:t> </a:t>
            </a:r>
            <a:r>
              <a:rPr i="1" dirty="0" err="1" smtClean="0"/>
              <a:t>специалистами</a:t>
            </a:r>
            <a:r>
              <a:rPr i="1" dirty="0" smtClean="0"/>
              <a:t> </a:t>
            </a:r>
            <a:r>
              <a:rPr i="1" dirty="0" err="1" smtClean="0"/>
              <a:t>на</a:t>
            </a:r>
            <a:r>
              <a:rPr i="1" dirty="0" smtClean="0"/>
              <a:t> </a:t>
            </a:r>
            <a:r>
              <a:rPr i="1" dirty="0" err="1" smtClean="0"/>
              <a:t>этапе</a:t>
            </a:r>
            <a:r>
              <a:rPr i="1" dirty="0" smtClean="0"/>
              <a:t> </a:t>
            </a:r>
            <a:r>
              <a:rPr i="1" dirty="0" err="1" smtClean="0"/>
              <a:t>интеграции</a:t>
            </a:r>
            <a:r>
              <a:rPr i="1" dirty="0" smtClean="0"/>
              <a:t>.</a:t>
            </a:r>
            <a:endParaRPr lang="ru-RU" i="1" dirty="0" smtClean="0"/>
          </a:p>
          <a:p>
            <a:endParaRPr lang="ru-RU" sz="1100" b="1" dirty="0" smtClean="0"/>
          </a:p>
          <a:p>
            <a:r>
              <a:rPr lang="ru-RU" b="1" dirty="0" smtClean="0"/>
              <a:t>В некоторых случаях парсер в состоянии однозначно определить</a:t>
            </a:r>
            <a:r>
              <a:rPr lang="ru-RU" dirty="0" smtClean="0"/>
              <a:t>, что адрес испорчен и не подлежит восстановлению. Например, если строка не содержит ни одного значащего идентификатора (пуста или содержит только числа и знаки препинания).</a:t>
            </a:r>
          </a:p>
          <a:p>
            <a:r>
              <a:rPr lang="ru-RU" dirty="0" smtClean="0"/>
              <a:t>Выбраковка таких адресов также позволяет сэкономить время, затрачиваемое на ручную обработку адресов, не разобранных парсером.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2044686" cy="245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трелка вниз 4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Примеры работы модуля разбора телефонов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323528" y="785794"/>
            <a:ext cx="80648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Исходная строка «</a:t>
            </a:r>
            <a:r>
              <a:rPr lang="ru-RU" b="1" dirty="0" smtClean="0"/>
              <a:t>+74953103421</a:t>
            </a:r>
            <a:r>
              <a:rPr lang="ru-RU" dirty="0" smtClean="0"/>
              <a:t>».</a:t>
            </a:r>
          </a:p>
          <a:p>
            <a:r>
              <a:rPr dirty="0" smtClean="0"/>
              <a:t>2. </a:t>
            </a:r>
            <a:r>
              <a:rPr dirty="0" err="1" smtClean="0"/>
              <a:t>Исходная</a:t>
            </a:r>
            <a:r>
              <a:rPr dirty="0" smtClean="0"/>
              <a:t> </a:t>
            </a:r>
            <a:r>
              <a:rPr dirty="0" err="1" smtClean="0"/>
              <a:t>строка</a:t>
            </a:r>
            <a:r>
              <a:rPr dirty="0" smtClean="0"/>
              <a:t> «</a:t>
            </a:r>
            <a:r>
              <a:rPr lang="en-US" b="1" dirty="0" smtClean="0"/>
              <a:t>(</a:t>
            </a:r>
            <a:r>
              <a:rPr b="1" dirty="0" smtClean="0"/>
              <a:t>495</a:t>
            </a:r>
            <a:r>
              <a:rPr lang="en-US" b="1" dirty="0" smtClean="0"/>
              <a:t>) </a:t>
            </a:r>
            <a:r>
              <a:rPr b="1" dirty="0" smtClean="0"/>
              <a:t>310</a:t>
            </a:r>
            <a:r>
              <a:rPr lang="en-US" b="1" dirty="0" smtClean="0"/>
              <a:t>-</a:t>
            </a:r>
            <a:r>
              <a:rPr b="1" dirty="0" smtClean="0"/>
              <a:t>34</a:t>
            </a:r>
            <a:r>
              <a:rPr lang="en-US" b="1" dirty="0" smtClean="0"/>
              <a:t>-</a:t>
            </a:r>
            <a:r>
              <a:rPr b="1" dirty="0" smtClean="0"/>
              <a:t>21</a:t>
            </a:r>
            <a:r>
              <a:rPr dirty="0" smtClean="0"/>
              <a:t>».</a:t>
            </a:r>
          </a:p>
          <a:p>
            <a:r>
              <a:rPr dirty="0" smtClean="0"/>
              <a:t>3. </a:t>
            </a:r>
            <a:r>
              <a:rPr dirty="0" err="1" smtClean="0"/>
              <a:t>Исходная</a:t>
            </a:r>
            <a:r>
              <a:rPr dirty="0" smtClean="0"/>
              <a:t> </a:t>
            </a:r>
            <a:r>
              <a:rPr dirty="0" err="1" smtClean="0"/>
              <a:t>строка</a:t>
            </a:r>
            <a:r>
              <a:rPr dirty="0" smtClean="0"/>
              <a:t> «</a:t>
            </a:r>
            <a:r>
              <a:rPr b="1" dirty="0" smtClean="0"/>
              <a:t>8 (095) 3103421</a:t>
            </a:r>
            <a:r>
              <a:rPr dirty="0" smtClean="0"/>
              <a:t>».</a:t>
            </a:r>
          </a:p>
          <a:p>
            <a:r>
              <a:rPr dirty="0" smtClean="0"/>
              <a:t>4. </a:t>
            </a:r>
            <a:r>
              <a:rPr dirty="0" err="1" smtClean="0"/>
              <a:t>Исходная</a:t>
            </a:r>
            <a:r>
              <a:rPr dirty="0" smtClean="0"/>
              <a:t> </a:t>
            </a:r>
            <a:r>
              <a:rPr dirty="0" err="1" smtClean="0"/>
              <a:t>строка</a:t>
            </a:r>
            <a:r>
              <a:rPr dirty="0" smtClean="0"/>
              <a:t> «</a:t>
            </a:r>
            <a:r>
              <a:rPr b="1" dirty="0" smtClean="0"/>
              <a:t>8 (095)(985) 3103421</a:t>
            </a:r>
            <a:r>
              <a:rPr dirty="0" smtClean="0"/>
              <a:t>».</a:t>
            </a:r>
          </a:p>
          <a:p>
            <a:r>
              <a:rPr dirty="0" smtClean="0"/>
              <a:t>5. </a:t>
            </a:r>
            <a:r>
              <a:rPr dirty="0" err="1" smtClean="0"/>
              <a:t>Исходная</a:t>
            </a:r>
            <a:r>
              <a:rPr dirty="0" smtClean="0"/>
              <a:t> </a:t>
            </a:r>
            <a:r>
              <a:rPr dirty="0" err="1" smtClean="0"/>
              <a:t>строка</a:t>
            </a:r>
            <a:r>
              <a:rPr dirty="0" smtClean="0"/>
              <a:t> «</a:t>
            </a:r>
            <a:r>
              <a:rPr b="1" dirty="0" smtClean="0"/>
              <a:t>8 ( 0495) 3103421</a:t>
            </a:r>
            <a:r>
              <a:rPr dirty="0" smtClean="0"/>
              <a:t>».</a:t>
            </a:r>
          </a:p>
          <a:p>
            <a:r>
              <a:rPr dirty="0" smtClean="0"/>
              <a:t>6. </a:t>
            </a:r>
            <a:r>
              <a:rPr dirty="0" err="1" smtClean="0"/>
              <a:t>Исходная</a:t>
            </a:r>
            <a:r>
              <a:rPr dirty="0" smtClean="0"/>
              <a:t> </a:t>
            </a:r>
            <a:r>
              <a:rPr dirty="0" err="1" smtClean="0"/>
              <a:t>строка</a:t>
            </a:r>
            <a:r>
              <a:rPr dirty="0" smtClean="0"/>
              <a:t> «</a:t>
            </a:r>
            <a:r>
              <a:rPr b="1" dirty="0" err="1" smtClean="0"/>
              <a:t>Контактный</a:t>
            </a:r>
            <a:r>
              <a:rPr b="1" dirty="0" smtClean="0"/>
              <a:t> </a:t>
            </a:r>
            <a:r>
              <a:rPr b="1" dirty="0" err="1" smtClean="0"/>
              <a:t>телефон</a:t>
            </a:r>
            <a:r>
              <a:rPr b="1" dirty="0" smtClean="0"/>
              <a:t>: 8 (495) 310-34-21</a:t>
            </a:r>
            <a:r>
              <a:rPr dirty="0" smtClean="0"/>
              <a:t>».</a:t>
            </a:r>
          </a:p>
          <a:p>
            <a:r>
              <a:rPr lang="ru-RU" dirty="0" smtClean="0"/>
              <a:t>7. Исходная строка «</a:t>
            </a:r>
            <a:r>
              <a:rPr lang="ru-RU" b="1" dirty="0" smtClean="0"/>
              <a:t>8095-3103421</a:t>
            </a:r>
            <a:r>
              <a:rPr lang="ru-RU" dirty="0" smtClean="0"/>
              <a:t>».</a:t>
            </a:r>
            <a:endParaRPr dirty="0" smtClean="0"/>
          </a:p>
          <a:p>
            <a:r>
              <a:rPr lang="ru-RU" dirty="0" smtClean="0"/>
              <a:t>8. Исходная строка «</a:t>
            </a:r>
            <a:r>
              <a:rPr lang="ru-RU" b="1" dirty="0" smtClean="0"/>
              <a:t>Звоните по номеру (7495) 310-3421</a:t>
            </a:r>
            <a:r>
              <a:rPr lang="ru-RU" dirty="0" smtClean="0"/>
              <a:t>».</a:t>
            </a:r>
            <a:endParaRPr dirty="0" smtClean="0"/>
          </a:p>
          <a:p>
            <a:endParaRPr lang="ru-RU" dirty="0" smtClean="0"/>
          </a:p>
          <a:p>
            <a:endParaRPr lang="ru-RU" sz="400" dirty="0" smtClean="0"/>
          </a:p>
          <a:p>
            <a:r>
              <a:rPr lang="ru-RU" b="1" dirty="0" smtClean="0"/>
              <a:t>Результат работы </a:t>
            </a:r>
            <a:r>
              <a:rPr lang="ru-RU" b="1" dirty="0" err="1" smtClean="0"/>
              <a:t>парсера</a:t>
            </a:r>
            <a:r>
              <a:rPr lang="ru-RU" b="1" dirty="0" smtClean="0"/>
              <a:t> для любой из перечисленных строк: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51720" y="3714752"/>
          <a:ext cx="4745355" cy="2181987"/>
        </p:xfrm>
        <a:graphic>
          <a:graphicData uri="http://schemas.openxmlformats.org/drawingml/2006/table">
            <a:tbl>
              <a:tblPr/>
              <a:tblGrid>
                <a:gridCol w="1868805"/>
                <a:gridCol w="28765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Элемент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Номер</a:t>
                      </a:r>
                      <a:r>
                        <a:rPr lang="ru-RU" sz="135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телефона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3103421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Регион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г. Москва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Оператор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МГТС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Тип телефона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Городской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Статус разбора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Примечания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Примеры работы модуля разбора телефонов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323528" y="785794"/>
            <a:ext cx="80648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9. Исходный телефон «</a:t>
            </a:r>
            <a:r>
              <a:rPr lang="ru-RU" b="1" dirty="0" smtClean="0"/>
              <a:t>8 (495) 530-12-34</a:t>
            </a:r>
            <a:r>
              <a:rPr lang="ru-RU" dirty="0" smtClean="0"/>
              <a:t>».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В ряде городов России в разное время производились замены телефонных номеров. Модуль разбора телефонов содержит в себе базу данных подобных изменений. Поскольку приведенный нами номер может соответствовать как номеру, для которого была произведена замена, так и номеру, вновь выданному уже после замены, результат становится неоднозначным. Поэтому </a:t>
            </a:r>
            <a:r>
              <a:rPr lang="ru-RU" dirty="0" err="1" smtClean="0"/>
              <a:t>парсер</a:t>
            </a:r>
            <a:r>
              <a:rPr lang="ru-RU" dirty="0" smtClean="0"/>
              <a:t>, наравне с оригинальным номером, предлагает также другой вариант телефона</a:t>
            </a:r>
            <a:r>
              <a:rPr lang="ru-RU" sz="2000" dirty="0" smtClean="0"/>
              <a:t>:</a:t>
            </a:r>
            <a:endParaRPr sz="2000" dirty="0" smtClean="0"/>
          </a:p>
          <a:p>
            <a:pPr>
              <a:spcBef>
                <a:spcPts val="1200"/>
              </a:spcBef>
            </a:pPr>
            <a:r>
              <a:rPr b="1" dirty="0" err="1" smtClean="0"/>
              <a:t>Результат</a:t>
            </a:r>
            <a:r>
              <a:rPr b="1" dirty="0" smtClean="0"/>
              <a:t> </a:t>
            </a:r>
            <a:r>
              <a:rPr b="1" dirty="0" err="1" smtClean="0"/>
              <a:t>работы</a:t>
            </a:r>
            <a:r>
              <a:rPr b="1" dirty="0" smtClean="0"/>
              <a:t> </a:t>
            </a:r>
            <a:r>
              <a:rPr b="1" dirty="0" err="1" smtClean="0"/>
              <a:t>парсера</a:t>
            </a:r>
            <a:r>
              <a:rPr b="1" dirty="0" smtClean="0"/>
              <a:t>:</a:t>
            </a:r>
            <a:endParaRPr lang="ru-RU" b="1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51720" y="3714752"/>
          <a:ext cx="4745355" cy="2155698"/>
        </p:xfrm>
        <a:graphic>
          <a:graphicData uri="http://schemas.openxmlformats.org/drawingml/2006/table">
            <a:tbl>
              <a:tblPr/>
              <a:tblGrid>
                <a:gridCol w="1868805"/>
                <a:gridCol w="28765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Элемент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Номер</a:t>
                      </a:r>
                      <a:r>
                        <a:rPr lang="ru-RU" sz="135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телефона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7101234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Регион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г. Москва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Оператор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135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ГТС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Тип телефона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Городской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Статус разбора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latin typeface="+mn-lt"/>
                          <a:ea typeface="Calibri"/>
                          <a:cs typeface="Times New Roman"/>
                        </a:rPr>
                        <a:t>Ambiguous</a:t>
                      </a:r>
                      <a:endParaRPr lang="ru-RU" sz="135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Примечания</a:t>
                      </a:r>
                      <a:endParaRPr lang="ru-RU" sz="13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Замена номеров 495-530-</a:t>
                      </a:r>
                      <a:r>
                        <a:rPr lang="en-US" sz="135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XXXX</a:t>
                      </a:r>
                      <a:r>
                        <a:rPr lang="ru-RU" sz="135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на 49</a:t>
                      </a:r>
                      <a:r>
                        <a:rPr lang="en-US" sz="135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9-710-XXXX </a:t>
                      </a:r>
                      <a:r>
                        <a:rPr lang="ru-RU" sz="135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35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01</a:t>
                      </a:r>
                      <a:r>
                        <a:rPr lang="ru-RU" sz="135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.0</a:t>
                      </a:r>
                      <a:r>
                        <a:rPr lang="en-US" sz="135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135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.200</a:t>
                      </a:r>
                      <a:r>
                        <a:rPr lang="en-US" sz="135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35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ru-RU" sz="135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Резюме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78579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 работы </a:t>
            </a:r>
            <a:r>
              <a:rPr lang="ru-RU" dirty="0" err="1" smtClean="0"/>
              <a:t>парсеров</a:t>
            </a:r>
            <a:r>
              <a:rPr lang="ru-RU" dirty="0" smtClean="0"/>
              <a:t> может быть легко приведён к форме, необходимой для корпоративной информационной системы.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4556600"/>
            <a:ext cx="7776864" cy="148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928802"/>
            <a:ext cx="7776864" cy="13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Импорт сторонних клиентских реестров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323528" y="785794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Модули </a:t>
            </a:r>
            <a:r>
              <a:rPr lang="en-US" dirty="0" smtClean="0"/>
              <a:t>CLEANUP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baseline="30000" dirty="0" smtClean="0"/>
              <a:t>TM</a:t>
            </a:r>
            <a:r>
              <a:rPr lang="ru-RU" dirty="0" smtClean="0"/>
              <a:t> могут быть использованы для организации импорта сторонних клиентских реестров в базу данных Компании.</a:t>
            </a:r>
            <a:r>
              <a:rPr lang="en-US" dirty="0" smtClean="0"/>
              <a:t> </a:t>
            </a:r>
            <a:r>
              <a:rPr lang="ru-RU" dirty="0" smtClean="0"/>
              <a:t>Данные исходного реестра преобразуются в </a:t>
            </a:r>
            <a:r>
              <a:rPr lang="en-US" dirty="0" smtClean="0"/>
              <a:t>XML-</a:t>
            </a:r>
            <a:r>
              <a:rPr lang="ru-RU" dirty="0" smtClean="0"/>
              <a:t>формат, который затем подвергается преобразованию при помощи </a:t>
            </a:r>
            <a:r>
              <a:rPr lang="en-US" dirty="0" smtClean="0"/>
              <a:t>XSLT </a:t>
            </a:r>
            <a:r>
              <a:rPr lang="ru-RU" dirty="0" smtClean="0"/>
              <a:t>в </a:t>
            </a:r>
            <a:r>
              <a:rPr lang="en-US" dirty="0" smtClean="0"/>
              <a:t>XML, </a:t>
            </a:r>
            <a:r>
              <a:rPr lang="ru-RU" dirty="0" smtClean="0"/>
              <a:t>соответствующий структуре базы данных Компании. Полученный </a:t>
            </a:r>
            <a:r>
              <a:rPr lang="en-US" dirty="0" smtClean="0"/>
              <a:t>XML </a:t>
            </a:r>
            <a:r>
              <a:rPr lang="ru-RU" dirty="0" err="1" smtClean="0"/>
              <a:t>десериализуется</a:t>
            </a:r>
            <a:r>
              <a:rPr lang="ru-RU" dirty="0" smtClean="0"/>
              <a:t> в коллекцию объектом </a:t>
            </a:r>
            <a:r>
              <a:rPr lang="en-US" dirty="0" smtClean="0"/>
              <a:t>ORM </a:t>
            </a:r>
            <a:r>
              <a:rPr lang="en-US" dirty="0" err="1" smtClean="0"/>
              <a:t>NHibernate</a:t>
            </a:r>
            <a:r>
              <a:rPr lang="en-US" dirty="0" smtClean="0"/>
              <a:t>/</a:t>
            </a:r>
            <a:r>
              <a:rPr lang="en-US" dirty="0" err="1" smtClean="0"/>
              <a:t>ActiveRecord</a:t>
            </a:r>
            <a:r>
              <a:rPr lang="en-US" dirty="0" smtClean="0"/>
              <a:t>, </a:t>
            </a:r>
            <a:r>
              <a:rPr lang="ru-RU" dirty="0" smtClean="0"/>
              <a:t>которая затем сохраняется в базу данных.</a:t>
            </a:r>
            <a:r>
              <a:rPr lang="en-US" dirty="0" smtClean="0"/>
              <a:t> </a:t>
            </a:r>
            <a:r>
              <a:rPr lang="ru-RU" dirty="0" smtClean="0"/>
              <a:t>При этом </a:t>
            </a:r>
            <a:r>
              <a:rPr lang="ru-RU" dirty="0" err="1" smtClean="0"/>
              <a:t>парсеры</a:t>
            </a:r>
            <a:r>
              <a:rPr lang="ru-RU" dirty="0" smtClean="0"/>
              <a:t> адресов, ФИО, телефонов и т.д. могут быть использованы как пользовательские функции при создании </a:t>
            </a:r>
            <a:r>
              <a:rPr lang="en-US" dirty="0" smtClean="0"/>
              <a:t>XSLT. CLEANUP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baseline="30000" dirty="0" smtClean="0"/>
              <a:t>TM</a:t>
            </a:r>
            <a:r>
              <a:rPr lang="ru-RU" dirty="0" smtClean="0"/>
              <a:t> использует пакет </a:t>
            </a:r>
            <a:r>
              <a:rPr lang="en-US" dirty="0" err="1" smtClean="0"/>
              <a:t>Altova</a:t>
            </a:r>
            <a:r>
              <a:rPr lang="en-US" dirty="0" smtClean="0"/>
              <a:t> </a:t>
            </a:r>
            <a:r>
              <a:rPr lang="en-US" dirty="0" err="1" smtClean="0"/>
              <a:t>MapForce</a:t>
            </a:r>
            <a:r>
              <a:rPr lang="en-US" dirty="0" smtClean="0"/>
              <a:t> </a:t>
            </a:r>
            <a:r>
              <a:rPr lang="ru-RU" dirty="0" smtClean="0"/>
              <a:t>для визуального редактирования </a:t>
            </a:r>
            <a:r>
              <a:rPr lang="en-US" dirty="0" smtClean="0"/>
              <a:t>XSLT.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79629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Импорт сторонних клиентских реестров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Использование </a:t>
            </a:r>
            <a:r>
              <a:rPr lang="en-US" dirty="0" smtClean="0"/>
              <a:t>ORM </a:t>
            </a:r>
            <a:r>
              <a:rPr lang="ru-RU" dirty="0" smtClean="0"/>
              <a:t>позволяет легко адаптировать систему для работы с любой СУБД, используемой в вашей компании.</a:t>
            </a:r>
          </a:p>
          <a:p>
            <a:endParaRPr lang="ru-RU" sz="1100" dirty="0" smtClean="0"/>
          </a:p>
          <a:p>
            <a:r>
              <a:rPr lang="ru-RU" dirty="0" smtClean="0"/>
              <a:t>При необходимости обеспечения экстремально высокой производительности при вставке данных в БД, </a:t>
            </a:r>
            <a:r>
              <a:rPr lang="en-US" dirty="0" smtClean="0"/>
              <a:t>CLEANUP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baseline="30000" dirty="0" smtClean="0"/>
              <a:t>TM</a:t>
            </a:r>
            <a:r>
              <a:rPr lang="ru-RU" dirty="0" smtClean="0"/>
              <a:t> содержит в себе компоненты для осуществления пакетной вставки записей.</a:t>
            </a:r>
          </a:p>
          <a:p>
            <a:endParaRPr lang="ru-RU" sz="1100" dirty="0" smtClean="0"/>
          </a:p>
          <a:p>
            <a:r>
              <a:rPr lang="ru-RU" dirty="0" smtClean="0"/>
              <a:t>Задача стыковки модулей импорта реестров с информационной системой компании достаточна проста и сводится в большинстве случаев к созданию </a:t>
            </a:r>
            <a:r>
              <a:rPr lang="en-US" dirty="0" smtClean="0"/>
              <a:t>ORM-</a:t>
            </a:r>
            <a:r>
              <a:rPr lang="ru-RU" dirty="0" smtClean="0"/>
              <a:t>мэппинга для конкретной структуры базы.</a:t>
            </a:r>
          </a:p>
          <a:p>
            <a:endParaRPr lang="ru-RU" sz="1100" dirty="0" smtClean="0"/>
          </a:p>
          <a:p>
            <a:r>
              <a:rPr lang="ru-RU" dirty="0" smtClean="0"/>
              <a:t>Использование </a:t>
            </a:r>
            <a:r>
              <a:rPr lang="en-US" dirty="0" smtClean="0"/>
              <a:t>CLEANUP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baseline="30000" dirty="0" smtClean="0"/>
              <a:t>TM</a:t>
            </a:r>
            <a:r>
              <a:rPr lang="ru-RU" dirty="0" smtClean="0"/>
              <a:t> позволяет организовать импорт сторонних клиентских реестров фактически без участия квалифицированных </a:t>
            </a:r>
            <a:r>
              <a:rPr lang="en-US" dirty="0" smtClean="0"/>
              <a:t>IT-</a:t>
            </a:r>
            <a:r>
              <a:rPr lang="ru-RU" dirty="0" smtClean="0"/>
              <a:t>специалистов, разгрузив </a:t>
            </a:r>
            <a:r>
              <a:rPr lang="en-US" dirty="0" smtClean="0"/>
              <a:t>IT-</a:t>
            </a:r>
            <a:r>
              <a:rPr lang="ru-RU" dirty="0" smtClean="0"/>
              <a:t>отдел компании от больших объёмов черновой работы.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2044686" cy="245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трелка вниз 4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Интеграция и сопровождение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Модули </a:t>
            </a:r>
            <a:r>
              <a:rPr lang="en-US" dirty="0" smtClean="0"/>
              <a:t>CLEANUP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baseline="30000" dirty="0" smtClean="0"/>
              <a:t>TM</a:t>
            </a:r>
            <a:r>
              <a:rPr lang="ru-RU" dirty="0" smtClean="0"/>
              <a:t> могут поставляться как в виде компонентов </a:t>
            </a:r>
            <a:r>
              <a:rPr lang="en-US" dirty="0" smtClean="0"/>
              <a:t>.NET, </a:t>
            </a:r>
            <a:r>
              <a:rPr lang="ru-RU" dirty="0" smtClean="0"/>
              <a:t>так и в виде </a:t>
            </a:r>
            <a:r>
              <a:rPr lang="en-US" dirty="0" smtClean="0"/>
              <a:t>SOAP-</a:t>
            </a:r>
            <a:r>
              <a:rPr lang="ru-RU" dirty="0" smtClean="0"/>
              <a:t>сервисов</a:t>
            </a:r>
            <a:r>
              <a:rPr lang="en-US" dirty="0" smtClean="0"/>
              <a:t>.</a:t>
            </a:r>
          </a:p>
          <a:p>
            <a:r>
              <a:rPr lang="ru-RU" dirty="0" smtClean="0"/>
              <a:t>Помимо поставки компонентов, наша компания предлагает следующие сопутствующие услуги:</a:t>
            </a:r>
          </a:p>
          <a:p>
            <a:r>
              <a:rPr lang="ru-RU" dirty="0" smtClean="0"/>
              <a:t>— работы по интеграции компонентов в информационную систему вашей компании;</a:t>
            </a:r>
          </a:p>
          <a:p>
            <a:r>
              <a:rPr lang="ru-RU" dirty="0" smtClean="0"/>
              <a:t>— разработка необходимых интерфейсов для ввода  и обработки данных (включающих в себя механизмы автоматической </a:t>
            </a:r>
            <a:r>
              <a:rPr lang="ru-RU" dirty="0" err="1" smtClean="0"/>
              <a:t>валидации</a:t>
            </a:r>
            <a:r>
              <a:rPr lang="ru-RU" dirty="0" smtClean="0"/>
              <a:t> и быстрого ввода)</a:t>
            </a:r>
            <a:r>
              <a:rPr lang="en-US" dirty="0" smtClean="0"/>
              <a:t>, </a:t>
            </a:r>
            <a:r>
              <a:rPr lang="ru-RU" dirty="0" smtClean="0"/>
              <a:t>в т.ч. на основе </a:t>
            </a:r>
            <a:r>
              <a:rPr lang="en-US" dirty="0" smtClean="0"/>
              <a:t>web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— разработка на основе компонентов </a:t>
            </a:r>
            <a:r>
              <a:rPr lang="en-US" dirty="0" smtClean="0"/>
              <a:t>CLEANUP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baseline="30000" dirty="0" smtClean="0"/>
              <a:t>TM</a:t>
            </a:r>
            <a:r>
              <a:rPr lang="ru-RU" dirty="0" smtClean="0"/>
              <a:t> системы для импорта пакетов данных в информационную систему вашей компании;</a:t>
            </a:r>
          </a:p>
          <a:p>
            <a:r>
              <a:rPr lang="ru-RU" dirty="0" smtClean="0"/>
              <a:t>— расширение функционала системы в случае наличия специфических требований;</a:t>
            </a:r>
          </a:p>
          <a:p>
            <a:r>
              <a:rPr lang="ru-RU" dirty="0" smtClean="0"/>
              <a:t>— организация обучения персонала вашей компании (в т.ч. </a:t>
            </a:r>
            <a:r>
              <a:rPr lang="en-US" dirty="0" smtClean="0"/>
              <a:t>IT-</a:t>
            </a:r>
            <a:r>
              <a:rPr lang="ru-RU" dirty="0" smtClean="0"/>
              <a:t>специалистов) особенностям работы с поставляемыми решениями;</a:t>
            </a:r>
          </a:p>
          <a:p>
            <a:r>
              <a:rPr lang="ru-RU" dirty="0" smtClean="0"/>
              <a:t>— регулярное сопровождение и обновление поставляемых решений.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41488"/>
            <a:ext cx="2016000" cy="2459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трелка вниз 4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Другие решения нашей компании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Наша компания также предлагает вашему вниманию следующие решения и услуги в сфере </a:t>
            </a:r>
            <a:r>
              <a:rPr lang="en-US" dirty="0" smtClean="0"/>
              <a:t>IT:</a:t>
            </a:r>
          </a:p>
          <a:p>
            <a:r>
              <a:rPr lang="ru-RU" dirty="0" smtClean="0"/>
              <a:t>—</a:t>
            </a:r>
            <a:r>
              <a:rPr lang="en-US" dirty="0" smtClean="0"/>
              <a:t> </a:t>
            </a:r>
            <a:r>
              <a:rPr lang="ru-RU" dirty="0" smtClean="0"/>
              <a:t>пакет компонентов для автоматического поиска контактных телефонов физических лиц при помощи большого </a:t>
            </a:r>
            <a:r>
              <a:rPr lang="ru-RU" smtClean="0"/>
              <a:t>набора </a:t>
            </a:r>
            <a:r>
              <a:rPr lang="en-US" smtClean="0"/>
              <a:t>online </a:t>
            </a:r>
            <a:r>
              <a:rPr lang="ru-RU" dirty="0" smtClean="0"/>
              <a:t>и </a:t>
            </a:r>
            <a:r>
              <a:rPr lang="en-US" dirty="0" smtClean="0"/>
              <a:t>offline </a:t>
            </a:r>
            <a:r>
              <a:rPr lang="ru-RU" dirty="0" smtClean="0"/>
              <a:t>телефонных баз;</a:t>
            </a:r>
          </a:p>
          <a:p>
            <a:r>
              <a:rPr lang="ru-RU" dirty="0" smtClean="0"/>
              <a:t>— услуги по разработке программного обеспечения с применением широкого спектра программных инструментов; в том числе с передачей исходных текстов и исключительных прав;</a:t>
            </a:r>
          </a:p>
          <a:p>
            <a:r>
              <a:rPr lang="ru-RU" dirty="0" smtClean="0"/>
              <a:t>— услуги по статистическому анализу данных (</a:t>
            </a:r>
            <a:r>
              <a:rPr lang="en-US" dirty="0" smtClean="0"/>
              <a:t>data mining), </a:t>
            </a:r>
            <a:r>
              <a:rPr lang="ru-RU" dirty="0" smtClean="0"/>
              <a:t>созданию математических моделей для </a:t>
            </a:r>
            <a:r>
              <a:rPr lang="ru-RU" dirty="0" err="1" smtClean="0"/>
              <a:t>скоринга</a:t>
            </a:r>
            <a:r>
              <a:rPr lang="ru-RU" dirty="0" smtClean="0"/>
              <a:t> и прогнозирования;</a:t>
            </a:r>
          </a:p>
          <a:p>
            <a:r>
              <a:rPr lang="ru-RU" dirty="0" smtClean="0"/>
              <a:t>— верстка и дизайн корпоративных сайтов, в т.ч. реализующих сложные сервисы для их посетителей;</a:t>
            </a:r>
          </a:p>
          <a:p>
            <a:r>
              <a:rPr lang="ru-RU" dirty="0" smtClean="0"/>
              <a:t>— комплекс </a:t>
            </a:r>
            <a:r>
              <a:rPr lang="en-US" dirty="0" smtClean="0"/>
              <a:t>IT-</a:t>
            </a:r>
            <a:r>
              <a:rPr lang="ru-RU" dirty="0" smtClean="0"/>
              <a:t>решений для букмекерского бизнеса;</a:t>
            </a:r>
            <a:endParaRPr lang="en-US" dirty="0" smtClean="0"/>
          </a:p>
          <a:p>
            <a:r>
              <a:rPr lang="ru-RU" dirty="0" smtClean="0"/>
              <a:t>— консалтинг в области </a:t>
            </a:r>
            <a:r>
              <a:rPr lang="en-US" dirty="0" smtClean="0"/>
              <a:t>IT</a:t>
            </a:r>
            <a:r>
              <a:rPr lang="ru-RU" dirty="0" smtClean="0"/>
              <a:t> на единовременной или регулярной основе, в т.ч. помощь в организации подбора кадров, создании </a:t>
            </a:r>
            <a:r>
              <a:rPr lang="en-US" dirty="0" smtClean="0"/>
              <a:t>IT-</a:t>
            </a:r>
            <a:r>
              <a:rPr lang="ru-RU" dirty="0" smtClean="0"/>
              <a:t>инфраструктуры компании.</a:t>
            </a:r>
            <a:endParaRPr lang="en-US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2044686" cy="245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трелка вниз 4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О нашей компании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/>
              <a:t>GENES1S intellectual solutions</a:t>
            </a:r>
            <a:endParaRPr sz="3200" b="1" dirty="0" smtClean="0"/>
          </a:p>
          <a:p>
            <a:pPr>
              <a:spcAft>
                <a:spcPts val="600"/>
              </a:spcAft>
            </a:pPr>
            <a:endParaRPr lang="ru-RU" dirty="0" smtClean="0"/>
          </a:p>
          <a:p>
            <a:pPr>
              <a:spcAft>
                <a:spcPts val="600"/>
              </a:spcAft>
            </a:pPr>
            <a:r>
              <a:rPr lang="ru-RU" b="1" dirty="0" smtClean="0"/>
              <a:t>Мы сочетаем в своей работе большой опыт разработки программных продуктов и использование современных технологий проектирования.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 </a:t>
            </a:r>
            <a:endParaRPr lang="en-US" b="1" dirty="0" smtClean="0"/>
          </a:p>
          <a:p>
            <a:pPr>
              <a:spcAft>
                <a:spcPts val="600"/>
              </a:spcAft>
            </a:pPr>
            <a:r>
              <a:rPr b="1" dirty="0" smtClean="0"/>
              <a:t>В </a:t>
            </a:r>
            <a:r>
              <a:rPr b="1" dirty="0" err="1" smtClean="0"/>
              <a:t>нашем</a:t>
            </a:r>
            <a:r>
              <a:rPr b="1" dirty="0" smtClean="0"/>
              <a:t> </a:t>
            </a:r>
            <a:r>
              <a:rPr b="1" dirty="0" err="1" smtClean="0"/>
              <a:t>штате</a:t>
            </a:r>
            <a:r>
              <a:rPr b="1" dirty="0" smtClean="0"/>
              <a:t> </a:t>
            </a:r>
            <a:r>
              <a:rPr b="1" dirty="0" err="1" smtClean="0"/>
              <a:t>работают</a:t>
            </a:r>
            <a:r>
              <a:rPr b="1" dirty="0" smtClean="0"/>
              <a:t> </a:t>
            </a:r>
            <a:r>
              <a:rPr b="1" dirty="0" err="1" smtClean="0"/>
              <a:t>признанные</a:t>
            </a:r>
            <a:r>
              <a:rPr b="1" dirty="0" smtClean="0"/>
              <a:t> </a:t>
            </a:r>
            <a:r>
              <a:rPr b="1" dirty="0" err="1" smtClean="0"/>
              <a:t>специалисты</a:t>
            </a:r>
            <a:r>
              <a:rPr b="1" dirty="0" smtClean="0"/>
              <a:t> в </a:t>
            </a:r>
            <a:r>
              <a:rPr b="1" dirty="0" err="1" smtClean="0"/>
              <a:t>области</a:t>
            </a:r>
            <a:r>
              <a:rPr b="1" dirty="0" smtClean="0"/>
              <a:t> </a:t>
            </a:r>
            <a:r>
              <a:rPr b="1" dirty="0" err="1" smtClean="0"/>
              <a:t>теории</a:t>
            </a:r>
            <a:r>
              <a:rPr b="1" dirty="0" smtClean="0"/>
              <a:t> </a:t>
            </a:r>
            <a:r>
              <a:rPr b="1" dirty="0" err="1" smtClean="0"/>
              <a:t>алгоритмов</a:t>
            </a:r>
            <a:r>
              <a:rPr b="1" dirty="0" smtClean="0"/>
              <a:t>, </a:t>
            </a:r>
            <a:r>
              <a:rPr b="1" dirty="0" err="1" smtClean="0"/>
              <a:t>архитектуры</a:t>
            </a:r>
            <a:r>
              <a:rPr b="1" dirty="0" smtClean="0"/>
              <a:t> и </a:t>
            </a:r>
            <a:r>
              <a:rPr b="1" dirty="0" err="1" smtClean="0"/>
              <a:t>разработки</a:t>
            </a:r>
            <a:r>
              <a:rPr b="1" dirty="0" smtClean="0"/>
              <a:t> </a:t>
            </a:r>
            <a:r>
              <a:rPr b="1" dirty="0" err="1" smtClean="0"/>
              <a:t>программного</a:t>
            </a:r>
            <a:r>
              <a:rPr b="1" dirty="0" smtClean="0"/>
              <a:t> </a:t>
            </a:r>
            <a:r>
              <a:rPr b="1" dirty="0" err="1" smtClean="0"/>
              <a:t>обеспечения</a:t>
            </a:r>
            <a:r>
              <a:rPr b="1" dirty="0" smtClean="0"/>
              <a:t>, </a:t>
            </a:r>
            <a:r>
              <a:rPr b="1" dirty="0" err="1" smtClean="0"/>
              <a:t>статистического</a:t>
            </a:r>
            <a:r>
              <a:rPr b="1" dirty="0" smtClean="0"/>
              <a:t> </a:t>
            </a:r>
            <a:r>
              <a:rPr b="1" dirty="0" err="1" smtClean="0"/>
              <a:t>анализа</a:t>
            </a:r>
            <a:r>
              <a:rPr b="1" dirty="0" smtClean="0"/>
              <a:t> </a:t>
            </a:r>
            <a:r>
              <a:rPr b="1" dirty="0" err="1" smtClean="0"/>
              <a:t>данных</a:t>
            </a:r>
            <a:r>
              <a:rPr b="1" dirty="0" smtClean="0"/>
              <a:t>, а </a:t>
            </a:r>
            <a:r>
              <a:rPr b="1" dirty="0" err="1" smtClean="0"/>
              <a:t>также</a:t>
            </a:r>
            <a:r>
              <a:rPr b="1" dirty="0" smtClean="0"/>
              <a:t> </a:t>
            </a:r>
            <a:r>
              <a:rPr b="1" dirty="0" err="1" smtClean="0"/>
              <a:t>дизайна</a:t>
            </a:r>
            <a:r>
              <a:rPr lang="en-US" b="1" dirty="0" smtClean="0"/>
              <a:t> </a:t>
            </a:r>
            <a:r>
              <a:rPr b="1" dirty="0" err="1" smtClean="0"/>
              <a:t>интерфейсов</a:t>
            </a:r>
            <a:r>
              <a:rPr b="1" dirty="0" smtClean="0"/>
              <a:t>.</a:t>
            </a:r>
          </a:p>
          <a:p>
            <a:pPr>
              <a:spcAft>
                <a:spcPts val="600"/>
              </a:spcAft>
            </a:pPr>
            <a:endParaRPr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2044686" cy="245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454669"/>
            <a:ext cx="3528392" cy="121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>
            <a:off x="3563888" y="1643050"/>
            <a:ext cx="3286148" cy="3429024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3175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О нашей компании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/>
              <a:t>Основными направлениями деятельности компании </a:t>
            </a:r>
            <a:r>
              <a:rPr lang="ru-RU" b="1" dirty="0" smtClean="0">
                <a:solidFill>
                  <a:srgbClr val="FF0000"/>
                </a:solidFill>
              </a:rPr>
              <a:t>ООО «Генезис</a:t>
            </a:r>
            <a:r>
              <a:rPr lang="en-US" b="1" dirty="0" smtClean="0">
                <a:solidFill>
                  <a:srgbClr val="FF0000"/>
                </a:solidFill>
              </a:rPr>
              <a:t>»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являются: разработка </a:t>
            </a:r>
            <a:r>
              <a:rPr lang="en-US" b="1" dirty="0" smtClean="0"/>
              <a:t>IT-</a:t>
            </a:r>
            <a:r>
              <a:rPr lang="ru-RU" b="1" dirty="0" smtClean="0"/>
              <a:t>решений для автоматизированной интеллектуальной обработки данных, </a:t>
            </a:r>
            <a:r>
              <a:rPr lang="en-US" b="1" dirty="0" smtClean="0"/>
              <a:t>data mining, </a:t>
            </a:r>
            <a:r>
              <a:rPr lang="ru-RU" b="1" dirty="0" smtClean="0"/>
              <a:t>а также консалтинг в сфере </a:t>
            </a:r>
            <a:r>
              <a:rPr lang="en-US" b="1" dirty="0" smtClean="0"/>
              <a:t>IT.</a:t>
            </a:r>
            <a:r>
              <a:rPr b="1" dirty="0" smtClean="0"/>
              <a:t> </a:t>
            </a:r>
            <a:endParaRPr lang="ru-RU" b="1" dirty="0" smtClean="0"/>
          </a:p>
          <a:p>
            <a:pPr>
              <a:spcAft>
                <a:spcPts val="600"/>
              </a:spcAft>
            </a:pPr>
            <a:r>
              <a:rPr lang="ru-RU" b="1" dirty="0" smtClean="0"/>
              <a:t>Мы сочетаем в своей работе большой опыт разработки программных продуктов и использование современных технологий проектирования, практикуя </a:t>
            </a:r>
            <a:r>
              <a:rPr b="1" dirty="0" err="1" smtClean="0"/>
              <a:t>гибкий</a:t>
            </a:r>
            <a:r>
              <a:rPr b="1" dirty="0" smtClean="0"/>
              <a:t> и </a:t>
            </a:r>
            <a:r>
              <a:rPr b="1" dirty="0" err="1" smtClean="0"/>
              <a:t>рациональный</a:t>
            </a:r>
            <a:r>
              <a:rPr b="1" dirty="0" smtClean="0"/>
              <a:t> </a:t>
            </a:r>
            <a:r>
              <a:rPr b="1" dirty="0" err="1" smtClean="0"/>
              <a:t>подход</a:t>
            </a:r>
            <a:r>
              <a:rPr b="1" dirty="0" smtClean="0"/>
              <a:t> </a:t>
            </a:r>
            <a:r>
              <a:rPr b="1" dirty="0" err="1" smtClean="0"/>
              <a:t>при</a:t>
            </a:r>
            <a:r>
              <a:rPr b="1" dirty="0" smtClean="0"/>
              <a:t> </a:t>
            </a:r>
            <a:r>
              <a:rPr b="1" dirty="0" err="1" smtClean="0"/>
              <a:t>взаимодействии</a:t>
            </a:r>
            <a:r>
              <a:rPr b="1" dirty="0" smtClean="0"/>
              <a:t> с </a:t>
            </a:r>
            <a:r>
              <a:rPr b="1" dirty="0" err="1" smtClean="0"/>
              <a:t>нашими</a:t>
            </a:r>
            <a:r>
              <a:rPr b="1" dirty="0" smtClean="0"/>
              <a:t> </a:t>
            </a:r>
            <a:r>
              <a:rPr b="1" dirty="0" err="1" smtClean="0"/>
              <a:t>клиентами</a:t>
            </a:r>
            <a:r>
              <a:rPr b="1" dirty="0" smtClean="0"/>
              <a:t>, </a:t>
            </a:r>
            <a:r>
              <a:rPr b="1" dirty="0" err="1" smtClean="0"/>
              <a:t>направленный</a:t>
            </a:r>
            <a:r>
              <a:rPr b="1" dirty="0" smtClean="0"/>
              <a:t> </a:t>
            </a:r>
            <a:r>
              <a:rPr b="1" dirty="0" err="1" smtClean="0"/>
              <a:t>на</a:t>
            </a:r>
            <a:r>
              <a:rPr b="1" dirty="0" smtClean="0"/>
              <a:t> </a:t>
            </a:r>
            <a:r>
              <a:rPr b="1" dirty="0" err="1" smtClean="0"/>
              <a:t>достижение</a:t>
            </a:r>
            <a:r>
              <a:rPr b="1" dirty="0" smtClean="0"/>
              <a:t> </a:t>
            </a:r>
            <a:r>
              <a:rPr b="1" dirty="0" err="1" smtClean="0"/>
              <a:t>максимального</a:t>
            </a:r>
            <a:r>
              <a:rPr b="1" dirty="0" smtClean="0"/>
              <a:t> </a:t>
            </a:r>
            <a:r>
              <a:rPr b="1" dirty="0" err="1" smtClean="0"/>
              <a:t>удобства</a:t>
            </a:r>
            <a:r>
              <a:rPr b="1" dirty="0" smtClean="0"/>
              <a:t> </a:t>
            </a:r>
            <a:r>
              <a:rPr b="1" dirty="0" err="1" smtClean="0"/>
              <a:t>для</a:t>
            </a:r>
            <a:r>
              <a:rPr b="1" dirty="0" smtClean="0"/>
              <a:t> </a:t>
            </a:r>
            <a:r>
              <a:rPr b="1" dirty="0" err="1" smtClean="0"/>
              <a:t>конечного</a:t>
            </a:r>
            <a:r>
              <a:rPr b="1" dirty="0" smtClean="0"/>
              <a:t> </a:t>
            </a:r>
            <a:r>
              <a:rPr b="1" dirty="0" err="1" smtClean="0"/>
              <a:t>пользователя</a:t>
            </a:r>
            <a:r>
              <a:rPr b="1" dirty="0" smtClean="0"/>
              <a:t>. </a:t>
            </a:r>
            <a:r>
              <a:rPr b="1" dirty="0" err="1" smtClean="0"/>
              <a:t>Мы</a:t>
            </a:r>
            <a:r>
              <a:rPr b="1" dirty="0" smtClean="0"/>
              <a:t> </a:t>
            </a:r>
            <a:r>
              <a:rPr b="1" dirty="0" err="1" smtClean="0"/>
              <a:t>готовы</a:t>
            </a:r>
            <a:r>
              <a:rPr b="1" dirty="0" smtClean="0"/>
              <a:t> </a:t>
            </a:r>
            <a:r>
              <a:rPr b="1" dirty="0" err="1" smtClean="0"/>
              <a:t>взяться</a:t>
            </a:r>
            <a:r>
              <a:rPr b="1" dirty="0" smtClean="0"/>
              <a:t> </a:t>
            </a:r>
            <a:r>
              <a:rPr b="1" dirty="0" err="1" smtClean="0"/>
              <a:t>за</a:t>
            </a:r>
            <a:r>
              <a:rPr b="1" dirty="0" smtClean="0"/>
              <a:t> </a:t>
            </a:r>
            <a:r>
              <a:rPr b="1" dirty="0" err="1" smtClean="0"/>
              <a:t>решение</a:t>
            </a:r>
            <a:r>
              <a:rPr b="1" dirty="0" smtClean="0"/>
              <a:t> </a:t>
            </a:r>
            <a:r>
              <a:rPr b="1" dirty="0" err="1" smtClean="0"/>
              <a:t>самых</a:t>
            </a:r>
            <a:r>
              <a:rPr b="1" dirty="0" smtClean="0"/>
              <a:t> </a:t>
            </a:r>
            <a:r>
              <a:rPr b="1" dirty="0" err="1" smtClean="0"/>
              <a:t>сложных</a:t>
            </a:r>
            <a:r>
              <a:rPr b="1" dirty="0" smtClean="0"/>
              <a:t> </a:t>
            </a:r>
            <a:r>
              <a:rPr b="1" dirty="0" err="1" smtClean="0"/>
              <a:t>задач</a:t>
            </a:r>
            <a:r>
              <a:rPr b="1" dirty="0" smtClean="0"/>
              <a:t> и </a:t>
            </a:r>
            <a:r>
              <a:rPr b="1" dirty="0" err="1" smtClean="0"/>
              <a:t>создать</a:t>
            </a:r>
            <a:r>
              <a:rPr b="1" dirty="0" smtClean="0"/>
              <a:t> </a:t>
            </a:r>
            <a:r>
              <a:rPr b="1" dirty="0" err="1" smtClean="0"/>
              <a:t>для</a:t>
            </a:r>
            <a:r>
              <a:rPr b="1" dirty="0" smtClean="0"/>
              <a:t> </a:t>
            </a:r>
            <a:r>
              <a:rPr b="1" dirty="0" err="1" smtClean="0"/>
              <a:t>вас</a:t>
            </a:r>
            <a:r>
              <a:rPr b="1" dirty="0" smtClean="0"/>
              <a:t> </a:t>
            </a:r>
            <a:r>
              <a:rPr b="1" dirty="0" err="1" smtClean="0"/>
              <a:t>простой</a:t>
            </a:r>
            <a:r>
              <a:rPr b="1" dirty="0" smtClean="0"/>
              <a:t> и </a:t>
            </a:r>
            <a:r>
              <a:rPr b="1" dirty="0" err="1" smtClean="0"/>
              <a:t>практичный</a:t>
            </a:r>
            <a:r>
              <a:rPr b="1" dirty="0" smtClean="0"/>
              <a:t> </a:t>
            </a:r>
            <a:r>
              <a:rPr b="1" dirty="0" err="1" smtClean="0"/>
              <a:t>программный</a:t>
            </a:r>
            <a:r>
              <a:rPr b="1" dirty="0" smtClean="0"/>
              <a:t> </a:t>
            </a:r>
            <a:r>
              <a:rPr b="1" dirty="0" err="1" smtClean="0"/>
              <a:t>инструмент</a:t>
            </a:r>
            <a:r>
              <a:rPr b="1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Наш сайт:</a:t>
            </a:r>
            <a:r>
              <a:rPr lang="ru-RU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http://genes1s.net</a:t>
            </a:r>
            <a:endParaRPr lang="ru-RU" b="1" u="sng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2044686" cy="245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олилиния 4"/>
          <p:cNvSpPr/>
          <p:nvPr/>
        </p:nvSpPr>
        <p:spPr>
          <a:xfrm>
            <a:off x="323528" y="5091281"/>
            <a:ext cx="8496944" cy="353943"/>
          </a:xfrm>
          <a:custGeom>
            <a:avLst/>
            <a:gdLst>
              <a:gd name="connsiteX0" fmla="*/ 0 w 8640960"/>
              <a:gd name="connsiteY0" fmla="*/ 0 h 353943"/>
              <a:gd name="connsiteX1" fmla="*/ 8640960 w 8640960"/>
              <a:gd name="connsiteY1" fmla="*/ 0 h 353943"/>
              <a:gd name="connsiteX2" fmla="*/ 8640960 w 8640960"/>
              <a:gd name="connsiteY2" fmla="*/ 353943 h 353943"/>
              <a:gd name="connsiteX3" fmla="*/ 0 w 8640960"/>
              <a:gd name="connsiteY3" fmla="*/ 353943 h 353943"/>
              <a:gd name="connsiteX4" fmla="*/ 0 w 8640960"/>
              <a:gd name="connsiteY4" fmla="*/ 0 h 3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960" h="353943">
                <a:moveTo>
                  <a:pt x="0" y="0"/>
                </a:moveTo>
                <a:lnTo>
                  <a:pt x="8640960" y="0"/>
                </a:lnTo>
                <a:lnTo>
                  <a:pt x="8640960" y="353943"/>
                </a:lnTo>
                <a:lnTo>
                  <a:pt x="0" y="353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sz="1700" dirty="0" err="1" smtClean="0">
                <a:solidFill>
                  <a:schemeClr val="tx1"/>
                </a:solidFill>
                <a:cs typeface="Times New Roman" pitchFamily="18" charset="0"/>
              </a:rPr>
              <a:t>Вы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700" dirty="0" err="1" smtClean="0">
                <a:solidFill>
                  <a:schemeClr val="tx1"/>
                </a:solidFill>
                <a:cs typeface="Times New Roman" pitchFamily="18" charset="0"/>
              </a:rPr>
              <a:t>приобретаете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высокотехнологичный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конкурентный</a:t>
            </a:r>
            <a:r>
              <a:rPr sz="17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chemeClr val="tx1"/>
                </a:solidFill>
                <a:cs typeface="Times New Roman" pitchFamily="18" charset="0"/>
              </a:rPr>
              <a:t>IT</a:t>
            </a:r>
            <a:r>
              <a:rPr lang="ru-RU" sz="1700" dirty="0" smtClean="0">
                <a:solidFill>
                  <a:schemeClr val="tx1"/>
                </a:solidFill>
                <a:cs typeface="Times New Roman" pitchFamily="18" charset="0"/>
              </a:rPr>
              <a:t>-</a:t>
            </a:r>
            <a:r>
              <a:rPr sz="1700" dirty="0" err="1" smtClean="0">
                <a:solidFill>
                  <a:schemeClr val="tx1"/>
                </a:solidFill>
                <a:cs typeface="Times New Roman" pitchFamily="18" charset="0"/>
              </a:rPr>
              <a:t>продукт</a:t>
            </a:r>
            <a:r>
              <a:rPr sz="17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за</a:t>
            </a:r>
            <a:r>
              <a:rPr sz="17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меньшие</a:t>
            </a:r>
            <a:r>
              <a:rPr sz="17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sz="1700" b="1" dirty="0" err="1" smtClean="0">
                <a:solidFill>
                  <a:schemeClr val="bg1"/>
                </a:solidFill>
                <a:cs typeface="Times New Roman" pitchFamily="18" charset="0"/>
              </a:rPr>
              <a:t>деньги</a:t>
            </a:r>
            <a:endParaRPr sz="17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contrast="3000"/>
          </a:blip>
          <a:srcRect/>
          <a:stretch>
            <a:fillRect/>
          </a:stretch>
        </p:blipFill>
        <p:spPr bwMode="auto">
          <a:xfrm>
            <a:off x="2555776" y="5526677"/>
            <a:ext cx="3528392" cy="121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>
            <a:off x="3570728" y="1800176"/>
            <a:ext cx="3286148" cy="3429024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3175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41987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Проблема качества клиентских данных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Одной из наиболее серьёзных проблем, возникающих при обработке больших клиентских реестров, является низкое качество содержащихся в них данных.</a:t>
            </a:r>
          </a:p>
          <a:p>
            <a:r>
              <a:rPr lang="ru-RU" dirty="0" smtClean="0"/>
              <a:t>Ошибки в реестрах обычно возникают в силу стечения двух обстоятельств:</a:t>
            </a:r>
          </a:p>
          <a:p>
            <a:pPr marL="342900" indent="-342900">
              <a:buAutoNum type="arabicParenR"/>
            </a:pPr>
            <a:r>
              <a:rPr lang="ru-RU" b="1" dirty="0" smtClean="0"/>
              <a:t>действия человеческого фактора </a:t>
            </a:r>
            <a:r>
              <a:rPr lang="ru-RU" dirty="0" smtClean="0"/>
              <a:t>(ошибки, допускаемые операторами при вводе информации);</a:t>
            </a:r>
          </a:p>
          <a:p>
            <a:pPr marL="342900" indent="-342900">
              <a:buAutoNum type="arabicParenR"/>
            </a:pPr>
            <a:r>
              <a:rPr lang="ru-RU" b="1" dirty="0" smtClean="0"/>
              <a:t>несовершенства информационной системы</a:t>
            </a:r>
            <a:r>
              <a:rPr lang="ru-RU" dirty="0" smtClean="0"/>
              <a:t>, не производящей </a:t>
            </a:r>
            <a:r>
              <a:rPr lang="ru-RU" dirty="0" err="1" smtClean="0"/>
              <a:t>валидацию</a:t>
            </a:r>
            <a:r>
              <a:rPr lang="ru-RU" dirty="0" smtClean="0"/>
              <a:t> данных на этапе их ввода.</a:t>
            </a:r>
          </a:p>
          <a:p>
            <a:pPr marL="342900" indent="-342900"/>
            <a:endParaRPr lang="ru-RU" sz="1100" dirty="0" smtClean="0"/>
          </a:p>
          <a:p>
            <a:pPr marL="342900" indent="-342900"/>
            <a:r>
              <a:rPr lang="ru-RU" i="1" dirty="0" smtClean="0"/>
              <a:t>К наиболее распространённым проблемам качества </a:t>
            </a:r>
            <a:r>
              <a:rPr lang="ru-RU" dirty="0" smtClean="0"/>
              <a:t>клиентских данных относятся:</a:t>
            </a:r>
          </a:p>
          <a:p>
            <a:pPr marL="342900" indent="-342900">
              <a:buAutoNum type="arabicParenR"/>
            </a:pPr>
            <a:r>
              <a:rPr lang="ru-RU" b="1" dirty="0" smtClean="0"/>
              <a:t>ошибки в записи адресов</a:t>
            </a:r>
            <a:r>
              <a:rPr lang="ru-RU" dirty="0" smtClean="0"/>
              <a:t>, в т.ч. хранение адреса в виде одного строкового поля при отсутствии единого принципа форматирования адреса;</a:t>
            </a:r>
          </a:p>
          <a:p>
            <a:pPr marL="342900" indent="-342900">
              <a:buAutoNum type="arabicParenR"/>
            </a:pPr>
            <a:r>
              <a:rPr lang="ru-RU" b="1" dirty="0" smtClean="0"/>
              <a:t>ошибки в записи телефонов </a:t>
            </a:r>
            <a:r>
              <a:rPr lang="ru-RU" dirty="0" smtClean="0"/>
              <a:t>(устаревшие коды, отсутствие единого форматирования);</a:t>
            </a:r>
          </a:p>
          <a:p>
            <a:pPr marL="342900" indent="-342900">
              <a:buAutoNum type="arabicParenR"/>
            </a:pPr>
            <a:r>
              <a:rPr lang="ru-RU" b="1" dirty="0" smtClean="0"/>
              <a:t>ошибки в ФИО </a:t>
            </a:r>
            <a:r>
              <a:rPr lang="ru-RU" dirty="0" smtClean="0"/>
              <a:t>клиента, в т.ч. Хранение ФИО в виде одного строкового поля;</a:t>
            </a:r>
          </a:p>
          <a:p>
            <a:pPr marL="342900" indent="-342900">
              <a:buAutoNum type="arabicParenR"/>
            </a:pPr>
            <a:r>
              <a:rPr lang="ru-RU" b="1" dirty="0" smtClean="0"/>
              <a:t>ошибки при указании пола </a:t>
            </a:r>
            <a:r>
              <a:rPr lang="ru-RU" dirty="0" smtClean="0"/>
              <a:t>клиента.</a:t>
            </a:r>
            <a:endParaRPr lang="ru-RU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980" y="1052736"/>
            <a:ext cx="200678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трелка вниз 4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Проблема качества клиентских данных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908720"/>
            <a:ext cx="5832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Качество клиентских данных является базовым требованием </a:t>
            </a:r>
            <a:r>
              <a:rPr lang="ru-RU" dirty="0" smtClean="0"/>
              <a:t>при выполнении любых операций с реестром, начиная от рассылки уведомлений и заканчивая статистической обработкой данных.</a:t>
            </a:r>
          </a:p>
          <a:p>
            <a:endParaRPr lang="ru-RU" dirty="0" smtClean="0"/>
          </a:p>
          <a:p>
            <a:r>
              <a:rPr lang="ru-RU" dirty="0" smtClean="0"/>
              <a:t>Кроме того, </a:t>
            </a:r>
            <a:r>
              <a:rPr lang="ru-RU" b="1" dirty="0" smtClean="0"/>
              <a:t>при импорте сторонних реестров в базу данных компании, может потребоваться разделение адресного поля или поля ФИО на составляющие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Ручное редактирование клиентских данных — весьма трудоёмкая задача, которая не только требует существенных затрат средств и времени, но, кроме того, не гарантирует достижения необходимого результата.</a:t>
            </a:r>
          </a:p>
          <a:p>
            <a:endParaRPr lang="ru-RU" sz="1100" dirty="0" smtClean="0"/>
          </a:p>
          <a:p>
            <a:r>
              <a:rPr lang="ru-RU" dirty="0" smtClean="0"/>
              <a:t>Например, </a:t>
            </a:r>
            <a:r>
              <a:rPr lang="ru-RU" b="1" dirty="0" smtClean="0"/>
              <a:t>редактирование адреса требует не только правильного выделения его составляющих, но и проверки его </a:t>
            </a:r>
            <a:r>
              <a:rPr lang="ru-RU" b="1" dirty="0" err="1" smtClean="0"/>
              <a:t>валидности</a:t>
            </a:r>
            <a:r>
              <a:rPr lang="ru-RU" dirty="0" smtClean="0"/>
              <a:t> при помощи КЛАДР (государственного реестра адресов). При этом неоднозначности в записи адреса могут потребовать многократных обращений к КЛАДР, что ещё более замедляет и усложняет процесс редактирования.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41215"/>
            <a:ext cx="2016224" cy="2459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трелка вниз 8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Описание продукта</a:t>
            </a:r>
            <a:endParaRPr lang="ru-RU" sz="18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827584" y="4581128"/>
            <a:ext cx="7056784" cy="1800000"/>
            <a:chOff x="827584" y="4509120"/>
            <a:chExt cx="7056784" cy="1800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4509120"/>
              <a:ext cx="1475409" cy="18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08958" y="4509120"/>
              <a:ext cx="1475410" cy="18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71736" y="4509120"/>
              <a:ext cx="1475410" cy="18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323528" y="785794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Пакет </a:t>
            </a:r>
            <a:r>
              <a:rPr lang="en-US" dirty="0" smtClean="0"/>
              <a:t>CLEANUP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baseline="30000" dirty="0" smtClean="0"/>
              <a:t>TM</a:t>
            </a:r>
            <a:r>
              <a:rPr lang="en-US" dirty="0" smtClean="0"/>
              <a:t> </a:t>
            </a:r>
            <a:r>
              <a:rPr lang="ru-RU" dirty="0" smtClean="0"/>
              <a:t>представляет собой набор компонентов для автоматического и полуавтоматического исправления ошибок в пакетах клиентских данных. </a:t>
            </a:r>
          </a:p>
          <a:p>
            <a:r>
              <a:rPr lang="en-US" dirty="0" smtClean="0"/>
              <a:t>CLEANUP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baseline="30000" dirty="0" smtClean="0"/>
              <a:t>TM</a:t>
            </a:r>
            <a:r>
              <a:rPr lang="ru-RU" dirty="0" smtClean="0"/>
              <a:t> включает в себя компоненты для интеллектуального анализа и исправления полей адресов, телефонов, ФИО и других типичных компонентов клиентских данных. Эвристические алгоритмы, используемые системой, позволяют автоматически разбирать подавляющее большинство записей даже в случае их крайне низкого качества, что делает </a:t>
            </a:r>
            <a:r>
              <a:rPr lang="en-US" dirty="0" smtClean="0"/>
              <a:t>CLEANUP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baseline="30000" dirty="0" smtClean="0"/>
              <a:t>TM</a:t>
            </a:r>
            <a:r>
              <a:rPr lang="ru-RU" dirty="0" smtClean="0"/>
              <a:t> лучшим решением в этой области, доступным на российском рынке.</a:t>
            </a:r>
          </a:p>
          <a:p>
            <a:r>
              <a:rPr lang="en-US" dirty="0" smtClean="0"/>
              <a:t>CLEANUP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baseline="30000" dirty="0" smtClean="0"/>
              <a:t>TM</a:t>
            </a:r>
            <a:r>
              <a:rPr lang="ru-RU" dirty="0" smtClean="0"/>
              <a:t> также включает в себя модули для автоматического преобразования структур данных для случаев, когда необходимо импортировать сторонний реестр в базу данных фирмы.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4836283" y="4464851"/>
            <a:ext cx="928694" cy="2143140"/>
          </a:xfrm>
          <a:prstGeom prst="downArrow">
            <a:avLst/>
          </a:prstGeom>
          <a:solidFill>
            <a:schemeClr val="accent6">
              <a:lumMod val="50000"/>
              <a:alpha val="76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4286256"/>
            <a:ext cx="3857652" cy="235745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43636" y="4286256"/>
            <a:ext cx="2000264" cy="235745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Примеры работы модуля разбора адресов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323528" y="785794"/>
            <a:ext cx="806489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Исходная строка адреса: «</a:t>
            </a:r>
            <a:r>
              <a:rPr lang="ru-RU" b="1" dirty="0" smtClean="0"/>
              <a:t>г. Москва, ул.Советская, д.1, кв.4</a:t>
            </a:r>
            <a:r>
              <a:rPr lang="ru-RU" dirty="0" smtClean="0"/>
              <a:t>».</a:t>
            </a:r>
          </a:p>
          <a:p>
            <a:r>
              <a:rPr dirty="0" smtClean="0"/>
              <a:t>2. </a:t>
            </a:r>
            <a:r>
              <a:rPr dirty="0" err="1" smtClean="0"/>
              <a:t>Исходная</a:t>
            </a:r>
            <a:r>
              <a:rPr dirty="0" smtClean="0"/>
              <a:t> </a:t>
            </a:r>
            <a:r>
              <a:rPr dirty="0" err="1" smtClean="0"/>
              <a:t>строка</a:t>
            </a:r>
            <a:r>
              <a:rPr dirty="0" smtClean="0"/>
              <a:t> </a:t>
            </a:r>
            <a:r>
              <a:rPr dirty="0" err="1" smtClean="0"/>
              <a:t>адреса</a:t>
            </a:r>
            <a:r>
              <a:rPr dirty="0" smtClean="0"/>
              <a:t>: «</a:t>
            </a:r>
            <a:r>
              <a:rPr b="1" dirty="0" err="1" smtClean="0"/>
              <a:t>Москва</a:t>
            </a:r>
            <a:r>
              <a:rPr b="1" dirty="0" smtClean="0"/>
              <a:t>, </a:t>
            </a:r>
            <a:r>
              <a:rPr b="1" dirty="0" err="1" smtClean="0"/>
              <a:t>Советская</a:t>
            </a:r>
            <a:r>
              <a:rPr b="1" dirty="0" smtClean="0"/>
              <a:t>, 1-4</a:t>
            </a:r>
            <a:r>
              <a:rPr dirty="0" smtClean="0"/>
              <a:t>»</a:t>
            </a:r>
          </a:p>
          <a:p>
            <a:r>
              <a:rPr dirty="0" smtClean="0"/>
              <a:t>3. </a:t>
            </a:r>
            <a:r>
              <a:rPr dirty="0" err="1" smtClean="0"/>
              <a:t>Исходная</a:t>
            </a:r>
            <a:r>
              <a:rPr dirty="0" smtClean="0"/>
              <a:t> </a:t>
            </a:r>
            <a:r>
              <a:rPr dirty="0" err="1" smtClean="0"/>
              <a:t>строка</a:t>
            </a:r>
            <a:r>
              <a:rPr dirty="0" smtClean="0"/>
              <a:t> </a:t>
            </a:r>
            <a:r>
              <a:rPr dirty="0" err="1" smtClean="0"/>
              <a:t>адреса</a:t>
            </a:r>
            <a:r>
              <a:rPr dirty="0" smtClean="0"/>
              <a:t>: «</a:t>
            </a:r>
            <a:r>
              <a:rPr b="1" dirty="0" err="1" smtClean="0"/>
              <a:t>МО,Москва</a:t>
            </a:r>
            <a:r>
              <a:rPr b="1" dirty="0" smtClean="0"/>
              <a:t>, </a:t>
            </a:r>
            <a:r>
              <a:rPr b="1" dirty="0" err="1" smtClean="0"/>
              <a:t>Совецкая</a:t>
            </a:r>
            <a:r>
              <a:rPr b="1" dirty="0" smtClean="0"/>
              <a:t>, 1кв4</a:t>
            </a:r>
            <a:r>
              <a:rPr dirty="0" smtClean="0"/>
              <a:t>».</a:t>
            </a:r>
          </a:p>
          <a:p>
            <a:r>
              <a:rPr dirty="0" smtClean="0"/>
              <a:t>4. </a:t>
            </a:r>
            <a:r>
              <a:rPr dirty="0" err="1" smtClean="0"/>
              <a:t>Исходная</a:t>
            </a:r>
            <a:r>
              <a:rPr dirty="0" smtClean="0"/>
              <a:t> </a:t>
            </a:r>
            <a:r>
              <a:rPr dirty="0" err="1" smtClean="0"/>
              <a:t>строка</a:t>
            </a:r>
            <a:r>
              <a:rPr dirty="0" smtClean="0"/>
              <a:t> </a:t>
            </a:r>
            <a:r>
              <a:rPr dirty="0" err="1" smtClean="0"/>
              <a:t>адреса</a:t>
            </a:r>
            <a:r>
              <a:rPr dirty="0" smtClean="0"/>
              <a:t>: «</a:t>
            </a:r>
            <a:r>
              <a:rPr b="1" dirty="0" err="1" smtClean="0"/>
              <a:t>МосьКВА</a:t>
            </a:r>
            <a:r>
              <a:rPr b="1" dirty="0" smtClean="0"/>
              <a:t> </a:t>
            </a:r>
            <a:r>
              <a:rPr b="1" dirty="0" err="1" smtClean="0"/>
              <a:t>ул.Соевтская</a:t>
            </a:r>
            <a:r>
              <a:rPr b="1" dirty="0" smtClean="0"/>
              <a:t>, 1-4</a:t>
            </a:r>
            <a:r>
              <a:rPr dirty="0" smtClean="0"/>
              <a:t>».</a:t>
            </a:r>
          </a:p>
          <a:p>
            <a:r>
              <a:rPr dirty="0" smtClean="0"/>
              <a:t>5. </a:t>
            </a:r>
            <a:r>
              <a:rPr dirty="0" err="1" smtClean="0"/>
              <a:t>Исходная</a:t>
            </a:r>
            <a:r>
              <a:rPr dirty="0" smtClean="0"/>
              <a:t> </a:t>
            </a:r>
            <a:r>
              <a:rPr dirty="0" err="1" smtClean="0"/>
              <a:t>строка</a:t>
            </a:r>
            <a:r>
              <a:rPr dirty="0" smtClean="0"/>
              <a:t> </a:t>
            </a:r>
            <a:r>
              <a:rPr dirty="0" err="1" smtClean="0"/>
              <a:t>адреса</a:t>
            </a:r>
            <a:r>
              <a:rPr dirty="0" smtClean="0"/>
              <a:t>: «</a:t>
            </a:r>
            <a:r>
              <a:rPr b="1" dirty="0" err="1" smtClean="0"/>
              <a:t>Россия</a:t>
            </a:r>
            <a:r>
              <a:rPr b="1" dirty="0" smtClean="0"/>
              <a:t>. </a:t>
            </a:r>
            <a:r>
              <a:rPr b="1" dirty="0" err="1" smtClean="0"/>
              <a:t>Моск.обл</a:t>
            </a:r>
            <a:r>
              <a:rPr b="1" dirty="0" smtClean="0"/>
              <a:t>., </a:t>
            </a:r>
            <a:r>
              <a:rPr b="1" dirty="0" err="1" smtClean="0"/>
              <a:t>Москва</a:t>
            </a:r>
            <a:r>
              <a:rPr b="1" dirty="0" smtClean="0"/>
              <a:t>, </a:t>
            </a:r>
            <a:r>
              <a:rPr b="1" dirty="0" err="1" smtClean="0"/>
              <a:t>Советская</a:t>
            </a:r>
            <a:r>
              <a:rPr b="1" dirty="0" smtClean="0"/>
              <a:t> </a:t>
            </a:r>
            <a:r>
              <a:rPr b="1" dirty="0" err="1" smtClean="0"/>
              <a:t>ул</a:t>
            </a:r>
            <a:r>
              <a:rPr b="1" dirty="0" smtClean="0"/>
              <a:t>. д.1-4</a:t>
            </a:r>
            <a:r>
              <a:rPr dirty="0" smtClean="0"/>
              <a:t>».</a:t>
            </a:r>
          </a:p>
          <a:p>
            <a:r>
              <a:rPr dirty="0" smtClean="0"/>
              <a:t>6. </a:t>
            </a:r>
            <a:r>
              <a:rPr dirty="0" err="1" smtClean="0"/>
              <a:t>Исходная</a:t>
            </a:r>
            <a:r>
              <a:rPr dirty="0" smtClean="0"/>
              <a:t> </a:t>
            </a:r>
            <a:r>
              <a:rPr dirty="0" err="1" smtClean="0"/>
              <a:t>строка</a:t>
            </a:r>
            <a:r>
              <a:rPr dirty="0" smtClean="0"/>
              <a:t> </a:t>
            </a:r>
            <a:r>
              <a:rPr dirty="0" err="1" smtClean="0"/>
              <a:t>адреса</a:t>
            </a:r>
            <a:r>
              <a:rPr dirty="0" smtClean="0"/>
              <a:t>: «</a:t>
            </a:r>
            <a:r>
              <a:rPr b="1" dirty="0" err="1" smtClean="0"/>
              <a:t>М.О.,,г</a:t>
            </a:r>
            <a:r>
              <a:rPr b="1" dirty="0" smtClean="0"/>
              <a:t>. </a:t>
            </a:r>
            <a:r>
              <a:rPr b="1" dirty="0" err="1" smtClean="0"/>
              <a:t>Москва</a:t>
            </a:r>
            <a:r>
              <a:rPr b="1" dirty="0" smtClean="0"/>
              <a:t>, УЛ. СОВЕТСКАЯ 1 4</a:t>
            </a:r>
            <a:r>
              <a:rPr dirty="0" smtClean="0"/>
              <a:t>».</a:t>
            </a:r>
          </a:p>
          <a:p>
            <a:r>
              <a:rPr dirty="0" smtClean="0"/>
              <a:t>7. </a:t>
            </a:r>
            <a:r>
              <a:rPr dirty="0" err="1" smtClean="0"/>
              <a:t>Исходная</a:t>
            </a:r>
            <a:r>
              <a:rPr dirty="0" smtClean="0"/>
              <a:t> </a:t>
            </a:r>
            <a:r>
              <a:rPr dirty="0" err="1" smtClean="0"/>
              <a:t>строка</a:t>
            </a:r>
            <a:r>
              <a:rPr dirty="0" smtClean="0"/>
              <a:t> </a:t>
            </a:r>
            <a:r>
              <a:rPr dirty="0" err="1" smtClean="0"/>
              <a:t>адреса</a:t>
            </a:r>
            <a:r>
              <a:rPr dirty="0" smtClean="0"/>
              <a:t>: «</a:t>
            </a:r>
            <a:r>
              <a:rPr b="1" dirty="0" err="1" smtClean="0"/>
              <a:t>гМосква</a:t>
            </a:r>
            <a:r>
              <a:rPr b="1" dirty="0" smtClean="0"/>
              <a:t>, </a:t>
            </a:r>
            <a:r>
              <a:rPr b="1" dirty="0" err="1" smtClean="0"/>
              <a:t>улСоветская</a:t>
            </a:r>
            <a:r>
              <a:rPr b="1" dirty="0" smtClean="0"/>
              <a:t>, 1, 4</a:t>
            </a:r>
            <a:r>
              <a:rPr dirty="0" smtClean="0"/>
              <a:t>».</a:t>
            </a:r>
          </a:p>
          <a:p>
            <a:r>
              <a:rPr lang="ru-RU" dirty="0" smtClean="0"/>
              <a:t>8. Исходная строка адреса: «</a:t>
            </a:r>
            <a:r>
              <a:rPr lang="ru-RU" b="1" dirty="0" smtClean="0"/>
              <a:t>Москва, </a:t>
            </a:r>
            <a:r>
              <a:rPr lang="ru-RU" b="1" dirty="0" err="1" smtClean="0"/>
              <a:t>неопределен</a:t>
            </a:r>
            <a:r>
              <a:rPr lang="ru-RU" b="1" dirty="0" smtClean="0"/>
              <a:t>, Советская д1кв</a:t>
            </a:r>
            <a:r>
              <a:rPr b="1" smtClean="0"/>
              <a:t>4</a:t>
            </a:r>
            <a:r>
              <a:rPr lang="ru-RU" dirty="0" smtClean="0"/>
              <a:t>».</a:t>
            </a:r>
          </a:p>
          <a:p>
            <a:endParaRPr lang="ru-RU" sz="1700" dirty="0" smtClean="0"/>
          </a:p>
          <a:p>
            <a:pPr>
              <a:spcBef>
                <a:spcPts val="600"/>
              </a:spcBef>
            </a:pPr>
            <a:r>
              <a:rPr lang="ru-RU" b="1" dirty="0" smtClean="0"/>
              <a:t>Результат работы </a:t>
            </a:r>
            <a:r>
              <a:rPr lang="ru-RU" b="1" dirty="0" err="1" smtClean="0"/>
              <a:t>парсера</a:t>
            </a:r>
            <a:r>
              <a:rPr lang="ru-RU" b="1" dirty="0" smtClean="0"/>
              <a:t> для любой из вышеперечисленных строк: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51720" y="3717032"/>
          <a:ext cx="4745355" cy="2392299"/>
        </p:xfrm>
        <a:graphic>
          <a:graphicData uri="http://schemas.openxmlformats.org/drawingml/2006/table">
            <a:tbl>
              <a:tblPr/>
              <a:tblGrid>
                <a:gridCol w="1868805"/>
                <a:gridCol w="28765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Элемент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Почтовый индекс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105187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Регион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г. Москва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НП-1 (город)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НП-2 (село)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Улица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ул. Советская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Дом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д. 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Квартира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кв. 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Статус разбора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Примеры работы модуля разбора адресов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323528" y="785794"/>
            <a:ext cx="80648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9. Исходная строка адреса: «</a:t>
            </a:r>
            <a:r>
              <a:rPr lang="ru-RU" b="1" dirty="0" smtClean="0"/>
              <a:t>ЗЕЛЕНОГРАД 1518-9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r>
              <a:rPr lang="ru-RU" dirty="0" smtClean="0"/>
              <a:t>Некоторые населенные пункты имеют специфическую нумерацию зданий. Например, в г. Зеленоград большая часть домов не относится к какой-либо улице, а вместо номера дома имеют только номер корпуса. Система обладает необходимыми знаниями для правильной обработки таких специфических ситуаций.</a:t>
            </a:r>
          </a:p>
          <a:p>
            <a:endParaRPr sz="2400" smtClean="0"/>
          </a:p>
          <a:p>
            <a:endParaRPr lang="ru-RU" sz="1600" dirty="0" smtClean="0"/>
          </a:p>
          <a:p>
            <a:r>
              <a:rPr lang="ru-RU" b="1" dirty="0" smtClean="0"/>
              <a:t>Результат работы </a:t>
            </a:r>
            <a:r>
              <a:rPr lang="ru-RU" b="1" dirty="0" err="1" smtClean="0"/>
              <a:t>парсера</a:t>
            </a:r>
            <a:r>
              <a:rPr lang="ru-RU" b="1" dirty="0" smtClean="0"/>
              <a:t>: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51720" y="3717032"/>
          <a:ext cx="4745355" cy="2392299"/>
        </p:xfrm>
        <a:graphic>
          <a:graphicData uri="http://schemas.openxmlformats.org/drawingml/2006/table">
            <a:tbl>
              <a:tblPr/>
              <a:tblGrid>
                <a:gridCol w="1868805"/>
                <a:gridCol w="28765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Элемент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Почтовый индекс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124617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Регион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г. Москва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НП-1 (город)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г. Зеленоград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НП-2 (село)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Улица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Дом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к. 1518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Квартира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кв. 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Статус разбора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Примеры работы модуля разбора адресов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323528" y="785794"/>
            <a:ext cx="80648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10. Исходная строка адреса: «</a:t>
            </a:r>
            <a:r>
              <a:rPr lang="ru-RU" b="1" dirty="0" err="1" smtClean="0"/>
              <a:t>Неопределен</a:t>
            </a:r>
            <a:r>
              <a:rPr lang="ru-RU" b="1" dirty="0" smtClean="0"/>
              <a:t>, </a:t>
            </a:r>
            <a:r>
              <a:rPr lang="ru-RU" b="1" dirty="0" err="1" smtClean="0"/>
              <a:t>Калининец</a:t>
            </a:r>
            <a:r>
              <a:rPr lang="ru-RU" b="1" dirty="0" smtClean="0"/>
              <a:t>, Центральная </a:t>
            </a:r>
            <a:r>
              <a:rPr lang="ru-RU" b="1" dirty="0" err="1" smtClean="0"/>
              <a:t>ул</a:t>
            </a:r>
            <a:r>
              <a:rPr lang="ru-RU" b="1" dirty="0" smtClean="0"/>
              <a:t> в/ч61896, 1</a:t>
            </a:r>
            <a:r>
              <a:rPr lang="ru-RU" dirty="0" smtClean="0"/>
              <a:t>».</a:t>
            </a:r>
          </a:p>
          <a:p>
            <a:endParaRPr lang="ru-RU" sz="900" dirty="0" smtClean="0"/>
          </a:p>
          <a:p>
            <a:r>
              <a:rPr lang="ru-RU" dirty="0" smtClean="0"/>
              <a:t>Типичной ситуацией является использование слов «</a:t>
            </a:r>
            <a:r>
              <a:rPr lang="ru-RU" dirty="0" err="1" smtClean="0"/>
              <a:t>неопределен</a:t>
            </a:r>
            <a:r>
              <a:rPr lang="ru-RU" dirty="0" smtClean="0"/>
              <a:t>», «отсутствует», «</a:t>
            </a:r>
            <a:r>
              <a:rPr lang="en-US" dirty="0" smtClean="0"/>
              <a:t>NULL</a:t>
            </a:r>
            <a:r>
              <a:rPr lang="ru-RU" dirty="0" smtClean="0"/>
              <a:t>», «</a:t>
            </a:r>
            <a:r>
              <a:rPr lang="en-US" dirty="0" smtClean="0"/>
              <a:t>UNDEF</a:t>
            </a:r>
            <a:r>
              <a:rPr lang="ru-RU" dirty="0" smtClean="0"/>
              <a:t>», а также прочерков вместо какого-либо отсутствующего элемента адреса. Кроме того, адрес может содержать указание воинской части, в то время, как КЛАДР, не содержит в себе адресов воинских частей. Даже в такой сложной ситуации парсер в состоянии решить проблему разбора:</a:t>
            </a:r>
          </a:p>
          <a:p>
            <a:endParaRPr lang="ru-RU" sz="800" dirty="0" smtClean="0"/>
          </a:p>
          <a:p>
            <a:pPr>
              <a:spcBef>
                <a:spcPts val="600"/>
              </a:spcBef>
            </a:pPr>
            <a:r>
              <a:rPr b="1" dirty="0" err="1" smtClean="0"/>
              <a:t>Результат</a:t>
            </a:r>
            <a:r>
              <a:rPr b="1" dirty="0" smtClean="0"/>
              <a:t> </a:t>
            </a:r>
            <a:r>
              <a:rPr b="1" dirty="0" err="1" smtClean="0"/>
              <a:t>работы</a:t>
            </a:r>
            <a:r>
              <a:rPr b="1" dirty="0" smtClean="0"/>
              <a:t> </a:t>
            </a:r>
            <a:r>
              <a:rPr b="1" dirty="0" err="1" smtClean="0"/>
              <a:t>парсера</a:t>
            </a:r>
            <a:r>
              <a:rPr b="1" dirty="0" smtClean="0"/>
              <a:t>:</a:t>
            </a:r>
            <a:endParaRPr lang="ru-RU" b="1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51720" y="3717032"/>
          <a:ext cx="4745355" cy="2392299"/>
        </p:xfrm>
        <a:graphic>
          <a:graphicData uri="http://schemas.openxmlformats.org/drawingml/2006/table">
            <a:tbl>
              <a:tblPr/>
              <a:tblGrid>
                <a:gridCol w="1868805"/>
                <a:gridCol w="28765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Элемент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Почтовый индекс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143371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Регион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Московская обл.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Наро-Фоминский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р-н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НП-1 (город)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НП-2 (село)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п. Калининец-1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Улица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Дом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д. 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Квартира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Статус разбора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Примеры работы модуля разбора адресов</a:t>
            </a: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323528" y="785794"/>
            <a:ext cx="80648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11. Исходная строка адреса: «</a:t>
            </a:r>
            <a:r>
              <a:rPr lang="ru-RU" b="1" dirty="0" smtClean="0"/>
              <a:t>Летчика Бабушкина, 2-12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r>
              <a:rPr lang="ru-RU" dirty="0" smtClean="0"/>
              <a:t>В ряде случаев в адресе могут отсутствовать некоторые обязательные элементы. Поскольку парсер использует КЛАДР, он в состоянии, например, определить, что улица Лётчика Бабушкина есть только в одном городе России, а именно, — в Москве.</a:t>
            </a:r>
          </a:p>
          <a:p>
            <a:endParaRPr smtClean="0"/>
          </a:p>
          <a:p>
            <a:endParaRPr smtClean="0"/>
          </a:p>
          <a:p>
            <a:endParaRPr sz="2200" dirty="0" smtClean="0"/>
          </a:p>
          <a:p>
            <a:r>
              <a:rPr lang="ru-RU" b="1" dirty="0" smtClean="0"/>
              <a:t>Результат работы парсера:</a:t>
            </a:r>
            <a:r>
              <a:rPr lang="ru-RU" dirty="0" smtClean="0"/>
              <a:t> 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51720" y="3717032"/>
          <a:ext cx="4745355" cy="2392299"/>
        </p:xfrm>
        <a:graphic>
          <a:graphicData uri="http://schemas.openxmlformats.org/drawingml/2006/table">
            <a:tbl>
              <a:tblPr/>
              <a:tblGrid>
                <a:gridCol w="1868805"/>
                <a:gridCol w="28765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Элемент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Почтовый индекс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129344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Регион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г. Москва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НП-1 (город)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НП-2 (село)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Улица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ул. Летчика Бабушкина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Дом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д. 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Квартира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кв. 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Статус разбора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3428992" y="1785926"/>
            <a:ext cx="3071834" cy="3357586"/>
          </a:xfrm>
          <a:prstGeom prst="downArrow">
            <a:avLst/>
          </a:prstGeom>
          <a:solidFill>
            <a:schemeClr val="accent6">
              <a:lumMod val="50000"/>
              <a:alpha val="10000"/>
            </a:schemeClr>
          </a:solidFill>
          <a:ln w="63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2041</Words>
  <Application>Microsoft Office PowerPoint</Application>
  <PresentationFormat>Экран (4:3)</PresentationFormat>
  <Paragraphs>305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Pitchbook</vt:lpstr>
      <vt:lpstr>Решение для автоматизированной обработки клиентских данных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2010-10-27T22:34:34Z</dcterms:created>
  <dcterms:modified xsi:type="dcterms:W3CDTF">2010-11-20T23:45:09Z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