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ndalus" pitchFamily="18" charset="-78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703F-29C0-4A1C-9A55-8AACA3DCAEF7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C804-D6F0-42F8-9ECA-120195E7D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enes1s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omer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pravkaru.net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nomer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sudact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of40yx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4638675" cy="34099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7920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Система для поиска контактных данных физических и юридических лиц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256490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Andalus" pitchFamily="18" charset="-78"/>
                <a:cs typeface="Andalus" pitchFamily="18" charset="-78"/>
              </a:rPr>
              <a:t>FIND</a:t>
            </a:r>
            <a:r>
              <a:rPr lang="en-US" sz="9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THEM</a:t>
            </a:r>
            <a:endParaRPr lang="ru-RU" sz="9600" dirty="0">
              <a:solidFill>
                <a:srgbClr val="FF0000"/>
              </a:solidFill>
              <a:cs typeface="Andalus" pitchFamily="18" charset="-78"/>
            </a:endParaRPr>
          </a:p>
        </p:txBody>
      </p:sp>
      <p:pic>
        <p:nvPicPr>
          <p:cNvPr id="1026" name="Picture 2" descr="D:\MyDocs\yanet\фандрайзинг\2с\2c4\files\img\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00986"/>
            <a:ext cx="720080" cy="2560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Интеллектуальная высокотехнологичная конкурентная обучаемая автоматизированная система поиска контактов, эксплуатирующая самые современные </a:t>
            </a:r>
            <a:r>
              <a:rPr lang="en-US" dirty="0" smtClean="0"/>
              <a:t>IT-</a:t>
            </a:r>
            <a:r>
              <a:rPr lang="ru-RU" dirty="0" smtClean="0"/>
              <a:t>технологии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2000" dirty="0" smtClean="0"/>
              <a:t>— </a:t>
            </a:r>
            <a:r>
              <a:rPr lang="ru-RU" sz="2000" b="1" dirty="0" smtClean="0"/>
              <a:t>неспециализированный поиск </a:t>
            </a:r>
            <a:r>
              <a:rPr lang="ru-RU" sz="2000" dirty="0" smtClean="0"/>
              <a:t>Ф.И.О. и иных показателей разыскиваемого лица с использованием </a:t>
            </a:r>
            <a:r>
              <a:rPr lang="en-US" sz="2000" dirty="0" smtClean="0"/>
              <a:t>API </a:t>
            </a:r>
            <a:r>
              <a:rPr lang="ru-RU" sz="2000" dirty="0" smtClean="0"/>
              <a:t>открытых универсальных поисковых систем (</a:t>
            </a:r>
            <a:r>
              <a:rPr lang="ru-RU" sz="2000" b="1" dirty="0" err="1" smtClean="0"/>
              <a:t>Яндекс</a:t>
            </a:r>
            <a:r>
              <a:rPr lang="ru-RU" sz="2000" dirty="0" smtClean="0"/>
              <a:t>, </a:t>
            </a:r>
            <a:r>
              <a:rPr lang="en-US" sz="2000" b="1" dirty="0" smtClean="0"/>
              <a:t>Google</a:t>
            </a:r>
            <a:r>
              <a:rPr lang="ru-RU" sz="2000" dirty="0" smtClean="0"/>
              <a:t>) с формированием листа выдачи для последующего ручного анализа специалистами-аналитиками;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  <p:pic>
        <p:nvPicPr>
          <p:cNvPr id="1026" name="Picture 2" descr="http://upload.wikimedia.org/wikipedia/en/b/b0/Jeremy_Br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2333625" cy="2990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dirty="0" smtClean="0"/>
              <a:t>— </a:t>
            </a:r>
            <a:r>
              <a:rPr lang="ru-RU" sz="2000" dirty="0"/>
              <a:t>запись полученных данных в файл MS </a:t>
            </a:r>
            <a:r>
              <a:rPr lang="ru-RU" sz="2000" dirty="0" err="1"/>
              <a:t>Excel</a:t>
            </a:r>
            <a:r>
              <a:rPr lang="ru-RU" sz="2000" dirty="0"/>
              <a:t> и/или непосредственно в БД по выбору пользователя; </a:t>
            </a:r>
            <a:br>
              <a:rPr lang="ru-RU" sz="2000" dirty="0"/>
            </a:br>
            <a:r>
              <a:rPr lang="ru-RU" sz="2000" dirty="0" smtClean="0"/>
              <a:t>— </a:t>
            </a:r>
            <a:r>
              <a:rPr lang="ru-RU" sz="2000" dirty="0"/>
              <a:t>запись сведений об источнике контактной информации, а также даты актуальности обнаруженных данных;</a:t>
            </a:r>
            <a:br>
              <a:rPr lang="ru-RU" sz="2000" dirty="0"/>
            </a:br>
            <a:r>
              <a:rPr lang="ru-RU" sz="2000" dirty="0" smtClean="0"/>
              <a:t>— </a:t>
            </a:r>
            <a:r>
              <a:rPr lang="ru-RU" sz="2000" dirty="0"/>
              <a:t>обновление информации об актуальности данных в поисковой БД на основе пометок операторов по результатам </a:t>
            </a:r>
            <a:r>
              <a:rPr lang="ru-RU" sz="2000" dirty="0" err="1"/>
              <a:t>обзвона</a:t>
            </a:r>
            <a:r>
              <a:rPr lang="ru-RU" sz="2000" dirty="0"/>
              <a:t>/отправки уведомлений;</a:t>
            </a:r>
            <a:br>
              <a:rPr lang="ru-RU" sz="2000" dirty="0"/>
            </a:br>
            <a:r>
              <a:rPr lang="ru-RU" sz="2000" dirty="0" smtClean="0"/>
              <a:t>— </a:t>
            </a:r>
            <a:r>
              <a:rPr lang="ru-RU" sz="2000" dirty="0"/>
              <a:t>получение отчётов о работе поисковой системы.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471" y="3429000"/>
            <a:ext cx="255705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решения нашей компании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005262" cy="216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0356">
            <a:off x="5058867" y="3797612"/>
            <a:ext cx="3528392" cy="2443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16016" y="764705"/>
            <a:ext cx="41044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Наша компания также предлагает вашему вниманию следующие решения и услуги в сфере</a:t>
            </a:r>
            <a:r>
              <a:rPr lang="ru-RU" sz="1400" dirty="0" smtClean="0"/>
              <a:t> </a:t>
            </a:r>
            <a:r>
              <a:rPr lang="ru-RU" sz="1400" dirty="0"/>
              <a:t>IT</a:t>
            </a:r>
            <a:r>
              <a:rPr lang="ru-RU" sz="1400" dirty="0" smtClean="0"/>
              <a:t>:</a:t>
            </a:r>
          </a:p>
          <a:p>
            <a:r>
              <a:rPr lang="ru-RU" sz="1400" dirty="0"/>
              <a:t>— пакет компонентов для автоматического поиска контактных телефонов физических лиц при помощи большого набора в</a:t>
            </a:r>
            <a:r>
              <a:rPr lang="ru-RU" sz="1400" dirty="0" smtClean="0"/>
              <a:t> </a:t>
            </a:r>
            <a:r>
              <a:rPr lang="ru-RU" sz="1400" dirty="0" err="1"/>
              <a:t>online</a:t>
            </a:r>
            <a:r>
              <a:rPr lang="ru-RU" sz="1400" dirty="0" smtClean="0"/>
              <a:t> </a:t>
            </a:r>
            <a:r>
              <a:rPr lang="ru-RU" sz="1400" dirty="0"/>
              <a:t>и</a:t>
            </a:r>
            <a:r>
              <a:rPr lang="ru-RU" sz="1400" dirty="0" smtClean="0"/>
              <a:t> </a:t>
            </a:r>
            <a:r>
              <a:rPr lang="ru-RU" sz="1400" dirty="0" err="1"/>
              <a:t>offline</a:t>
            </a:r>
            <a:r>
              <a:rPr lang="ru-RU" sz="1400" dirty="0" smtClean="0"/>
              <a:t> </a:t>
            </a:r>
            <a:r>
              <a:rPr lang="ru-RU" sz="1400" dirty="0"/>
              <a:t>телефонных баз</a:t>
            </a:r>
            <a:r>
              <a:rPr lang="ru-RU" sz="1400" dirty="0" smtClean="0"/>
              <a:t>;</a:t>
            </a:r>
          </a:p>
          <a:p>
            <a:r>
              <a:rPr lang="ru-RU" sz="1400" dirty="0"/>
              <a:t>— услуги по разработке программного обеспечения с применением широкого спектра программных инструментов; в том числе с передачей исходных текстов и исключительных прав;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472458"/>
            <a:ext cx="41044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— решения для обработки клиентских данных на основе пакета</a:t>
            </a:r>
            <a:r>
              <a:rPr lang="ru-RU" sz="1400" dirty="0" smtClean="0"/>
              <a:t> </a:t>
            </a:r>
            <a:r>
              <a:rPr lang="ru-RU" sz="1400" dirty="0"/>
              <a:t>CLEANUPDATA™ (разбор и очистка адресов, телефонов и т.д., импорт реестров клиентских данных в информационную систему компании</a:t>
            </a:r>
            <a:r>
              <a:rPr lang="ru-RU" sz="1400" dirty="0" smtClean="0"/>
              <a:t>);</a:t>
            </a:r>
          </a:p>
          <a:p>
            <a:r>
              <a:rPr lang="ru-RU" sz="1400" dirty="0"/>
              <a:t>— верстка и дизайн корпоративных сайтов, в т.ч. реализующих сложные сервисы для их посетителей</a:t>
            </a:r>
            <a:r>
              <a:rPr lang="ru-RU" sz="1400" dirty="0" smtClean="0"/>
              <a:t>;</a:t>
            </a:r>
          </a:p>
          <a:p>
            <a:r>
              <a:rPr lang="ru-RU" sz="1400" dirty="0"/>
              <a:t>— комплекс</a:t>
            </a:r>
            <a:r>
              <a:rPr lang="ru-RU" sz="1400" dirty="0" smtClean="0"/>
              <a:t> </a:t>
            </a:r>
            <a:r>
              <a:rPr lang="ru-RU" sz="1400" dirty="0"/>
              <a:t>IT-решений для букмекерского бизнеса; </a:t>
            </a:r>
            <a:endParaRPr lang="ru-RU" sz="1400" dirty="0" smtClean="0"/>
          </a:p>
          <a:p>
            <a:r>
              <a:rPr lang="ru-RU" sz="1400" dirty="0"/>
              <a:t>— консалтинг в области</a:t>
            </a:r>
            <a:r>
              <a:rPr lang="ru-RU" sz="1400" dirty="0" smtClean="0"/>
              <a:t> </a:t>
            </a:r>
            <a:r>
              <a:rPr lang="ru-RU" sz="1400" dirty="0"/>
              <a:t>IT на единовременной или регулярной основе, в т.ч. помощь в организации подбора кадров, создании</a:t>
            </a:r>
            <a:r>
              <a:rPr lang="ru-RU" sz="1400" dirty="0" smtClean="0"/>
              <a:t> </a:t>
            </a:r>
            <a:r>
              <a:rPr lang="ru-RU" sz="1400" dirty="0"/>
              <a:t>IT-инфраструктуры компании.</a:t>
            </a:r>
            <a:r>
              <a:rPr lang="ru-RU" sz="1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нашей компании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692696"/>
            <a:ext cx="53285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600" b="1" dirty="0">
                <a:solidFill>
                  <a:srgbClr val="C00000"/>
                </a:solidFill>
              </a:rPr>
              <a:t>Основными направлениями деятельности компании ООО «Генезис» являются:</a:t>
            </a:r>
            <a:endParaRPr lang="ru-RU" sz="1600" dirty="0">
              <a:solidFill>
                <a:srgbClr val="C00000"/>
              </a:solidFill>
            </a:endParaRPr>
          </a:p>
          <a:p>
            <a:pPr fontAlgn="t"/>
            <a:r>
              <a:rPr lang="ru-RU" sz="1600" dirty="0"/>
              <a:t>Разработка IT-решений для автоматизированной интеллектуальной обработки данных, </a:t>
            </a:r>
            <a:r>
              <a:rPr lang="ru-RU" sz="1600" dirty="0" err="1"/>
              <a:t>data</a:t>
            </a:r>
            <a:r>
              <a:rPr lang="ru-RU" sz="1600" dirty="0"/>
              <a:t> </a:t>
            </a:r>
            <a:r>
              <a:rPr lang="ru-RU" sz="1600" dirty="0" err="1"/>
              <a:t>mining</a:t>
            </a:r>
            <a:r>
              <a:rPr lang="ru-RU" sz="1600" dirty="0"/>
              <a:t>, а также консалтинг в сфере IT.  </a:t>
            </a:r>
            <a:br>
              <a:rPr lang="ru-RU" sz="1600" dirty="0"/>
            </a:br>
            <a:endParaRPr lang="ru-RU" sz="1600" dirty="0"/>
          </a:p>
          <a:p>
            <a:pPr fontAlgn="t"/>
            <a:r>
              <a:rPr lang="ru-RU" sz="1600" dirty="0"/>
              <a:t>Мы сочетаем в своей работе большой опыт разработки программных продуктов и использование современных технологий проектирования, практикуя гибкий и рациональный подход при взаимодействии с нашими клиентами, направленный на достижение максимального удобства для конечного пользователя. Мы готовы взяться за решение самых сложных задач и создать для вас простой и практичный программный инструмент.</a:t>
            </a:r>
            <a:br>
              <a:rPr lang="ru-RU" sz="1600" dirty="0"/>
            </a:br>
            <a:endParaRPr lang="ru-RU" sz="1600" dirty="0"/>
          </a:p>
          <a:p>
            <a:pPr fontAlgn="t"/>
            <a:r>
              <a:rPr lang="ru-RU" sz="1600" dirty="0"/>
              <a:t>Наш сайт:</a:t>
            </a:r>
            <a:r>
              <a:rPr lang="ru-RU" sz="1600" b="1" dirty="0"/>
              <a:t> </a:t>
            </a:r>
            <a:r>
              <a:rPr lang="ru-RU" sz="1600" b="1" u="sng" dirty="0">
                <a:solidFill>
                  <a:srgbClr val="C00000"/>
                </a:solidFill>
                <a:hlinkClick r:id="rId2"/>
              </a:rPr>
              <a:t>http://genes1s.net</a:t>
            </a:r>
            <a:r>
              <a:rPr lang="ru-RU" sz="1600" b="1" u="sng" dirty="0">
                <a:solidFill>
                  <a:srgbClr val="C00000"/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6916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 приобретаете высокотехнологичный, конкурентный </a:t>
            </a:r>
            <a:r>
              <a:rPr lang="en-US" dirty="0" smtClean="0"/>
              <a:t>IT</a:t>
            </a:r>
            <a:r>
              <a:rPr lang="ru-RU" dirty="0" smtClean="0"/>
              <a:t> продукт</a:t>
            </a:r>
            <a:r>
              <a:rPr lang="en-US" dirty="0" smtClean="0"/>
              <a:t> </a:t>
            </a:r>
            <a:r>
              <a:rPr lang="ru-RU" dirty="0" smtClean="0"/>
              <a:t>за меньшие деньги</a:t>
            </a:r>
            <a:endParaRPr lang="ru-RU" dirty="0"/>
          </a:p>
        </p:txBody>
      </p:sp>
      <p:pic>
        <p:nvPicPr>
          <p:cNvPr id="4098" name="Picture 2" descr="http://genes1s.net/Search/PresentationImages/Slide62_Picture_2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733256"/>
            <a:ext cx="2647950" cy="914401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2485909" cy="3524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/>
              <a:t>Поиск контактных данных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836712"/>
            <a:ext cx="5400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Ряд реестров, получаемых типичной </a:t>
            </a:r>
            <a:r>
              <a:rPr lang="ru-RU" sz="1600" dirty="0" err="1" smtClean="0"/>
              <a:t>коллекторской</a:t>
            </a:r>
            <a:r>
              <a:rPr lang="ru-RU" sz="1600" dirty="0" smtClean="0"/>
              <a:t> компанией от своих клиентов, содержит значительное количество должников с отсутствующими или неправильными контактными данными, что не позволяет эффективно взыскивать имеющуюся задолженность и отрицательно влияет на доходы компании. В работе иных организаций (банков, МФО, любых учреждений, обрабатывающих персональные данные и вынужденных поддерживать контакт с клиентом) также может случиться ситуация получения неверных контактных данных и иная, когда поиск </a:t>
            </a:r>
          </a:p>
          <a:p>
            <a:endParaRPr lang="ru-RU" sz="1600" dirty="0" smtClean="0"/>
          </a:p>
          <a:p>
            <a:r>
              <a:rPr lang="ru-RU" sz="1600" dirty="0" smtClean="0"/>
              <a:t>Потенциальными источниками контактных данных должников могут быть:</a:t>
            </a:r>
          </a:p>
          <a:p>
            <a:r>
              <a:rPr lang="ru-RU" sz="1600" dirty="0" smtClean="0"/>
              <a:t>— различные адресные и телефонные базы данных, имеющиеся в открытом и полуоткрытом доступе;</a:t>
            </a:r>
          </a:p>
          <a:p>
            <a:r>
              <a:rPr lang="ru-RU" sz="1600" dirty="0" smtClean="0"/>
              <a:t>— </a:t>
            </a:r>
            <a:r>
              <a:rPr lang="ru-RU" sz="1600" dirty="0" err="1" smtClean="0"/>
              <a:t>онлайн-сервисы</a:t>
            </a:r>
            <a:r>
              <a:rPr lang="ru-RU" sz="1600" dirty="0" smtClean="0"/>
              <a:t>, позволяющие осуществлять поиск контактных данных (например, </a:t>
            </a:r>
            <a:r>
              <a:rPr lang="ru-RU" sz="1600" dirty="0" err="1" smtClean="0">
                <a:hlinkClick r:id="rId2"/>
              </a:rPr>
              <a:t>www.nomer.org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— социальные сети;</a:t>
            </a:r>
          </a:p>
          <a:p>
            <a:r>
              <a:rPr lang="ru-RU" sz="1600" dirty="0" smtClean="0"/>
              <a:t>— собственный поисковый индекс компании.</a:t>
            </a:r>
          </a:p>
          <a:p>
            <a:endParaRPr lang="ru-RU" sz="1400" dirty="0"/>
          </a:p>
        </p:txBody>
      </p:sp>
      <p:pic>
        <p:nvPicPr>
          <p:cNvPr id="5" name="Рисунок 4" descr="Kramskoy_Portrait_of_a_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980728"/>
            <a:ext cx="2476500" cy="1927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Поиск контактных данных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36712"/>
            <a:ext cx="4968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Поскольку число потенциальных источников информации достаточно  велико, а унифицированная поисковая процедура для этих источников отсутствует, </a:t>
            </a:r>
            <a:r>
              <a:rPr lang="ru-RU" b="1" dirty="0">
                <a:solidFill>
                  <a:srgbClr val="FF0000"/>
                </a:solidFill>
              </a:rPr>
              <a:t>ручной поиск контактных данных следует признать неэффективным</a:t>
            </a:r>
            <a:r>
              <a:rPr lang="ru-RU" dirty="0"/>
              <a:t>: затраты времени на нахождение контакта слишком велики. Кроме того не исключено возникновение ошибок в силу действия человеческого фактора. Также, в силу наличия большого числа </a:t>
            </a:r>
            <a:r>
              <a:rPr lang="ru-RU" dirty="0" err="1"/>
              <a:t>взаимопересекающихся</a:t>
            </a:r>
            <a:r>
              <a:rPr lang="ru-RU" dirty="0"/>
              <a:t> источников разного качества, требуется не только найти необходимые контакты должника, но и оценить актуальность и достоверность этих контактов, а также регулярно обновлять контактные данные, как на основе отслеживания обновлений источников данных, так и на основе обратной связи, полученной при использовании контактов. </a:t>
            </a:r>
          </a:p>
          <a:p>
            <a:endParaRPr lang="ru-RU" dirty="0"/>
          </a:p>
        </p:txBody>
      </p:sp>
      <p:pic>
        <p:nvPicPr>
          <p:cNvPr id="4" name="Рисунок 3" descr="0_4c0ef_cf37b77f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15542">
            <a:off x="5770900" y="1419839"/>
            <a:ext cx="2880320" cy="4018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Мы предлагаем специализированную информационную систему для поиска контактной информации физических и юридических лиц, реализующую следующие функции: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— </a:t>
            </a:r>
            <a:r>
              <a:rPr lang="ru-RU" sz="2800" b="1" dirty="0"/>
              <a:t>получение списка должников для поиска </a:t>
            </a:r>
            <a:r>
              <a:rPr lang="ru-RU" sz="2800" dirty="0" smtClean="0"/>
              <a:t>контактов</a:t>
            </a:r>
            <a:r>
              <a:rPr lang="ru-RU" sz="2800" b="1" dirty="0" smtClean="0"/>
              <a:t> </a:t>
            </a:r>
            <a:r>
              <a:rPr lang="ru-RU" sz="2800" b="1" dirty="0"/>
              <a:t>как </a:t>
            </a:r>
            <a:r>
              <a:rPr lang="ru-RU" sz="2800" b="1" dirty="0" smtClean="0"/>
              <a:t>автоматически</a:t>
            </a:r>
            <a:r>
              <a:rPr lang="ru-RU" sz="2800" dirty="0" smtClean="0"/>
              <a:t>, </a:t>
            </a:r>
            <a:r>
              <a:rPr lang="ru-RU" sz="2800" dirty="0"/>
              <a:t>из базы данных ООО «Генезис», </a:t>
            </a:r>
            <a:r>
              <a:rPr lang="ru-RU" sz="2800" b="1" dirty="0"/>
              <a:t>так и в ручном режиме</a:t>
            </a:r>
            <a:r>
              <a:rPr lang="ru-RU" sz="2800" dirty="0"/>
              <a:t> (путём ввода известной информации о должнике или загрузки списка должников из файла</a:t>
            </a:r>
            <a:r>
              <a:rPr lang="ru-RU" sz="2800" dirty="0" smtClean="0"/>
              <a:t>);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97152"/>
            <a:ext cx="2808312" cy="174986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pic>
        <p:nvPicPr>
          <p:cNvPr id="4" name="Рисунок 3" descr="one_finger_fu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6667500" cy="536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212976"/>
            <a:ext cx="8064896" cy="3339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2800" dirty="0" smtClean="0"/>
              <a:t>— </a:t>
            </a:r>
            <a:r>
              <a:rPr lang="ru-RU" sz="2800" dirty="0"/>
              <a:t>поиск контактных данных (адресов, телефонов, адресов электронной почты, страниц в социальных сетях) во внутренней базе данных поисковой </a:t>
            </a:r>
            <a:r>
              <a:rPr lang="ru-RU" sz="2800" dirty="0" smtClean="0"/>
              <a:t>системы, созданной на основе </a:t>
            </a:r>
            <a:r>
              <a:rPr lang="ru-RU" sz="2800" b="1" dirty="0" smtClean="0"/>
              <a:t>собственной БД ООО «Генезис»</a:t>
            </a:r>
            <a:r>
              <a:rPr lang="ru-RU" sz="2800" dirty="0" smtClean="0"/>
              <a:t> (на данный момент содержит сведения </a:t>
            </a:r>
            <a:r>
              <a:rPr lang="ru-RU" sz="2800" b="1" dirty="0" smtClean="0"/>
              <a:t>более чем о </a:t>
            </a:r>
            <a:r>
              <a:rPr lang="ru-RU" sz="2800" b="1" dirty="0" smtClean="0">
                <a:solidFill>
                  <a:srgbClr val="C00000"/>
                </a:solidFill>
              </a:rPr>
              <a:t>50 млн. физических лиц</a:t>
            </a:r>
            <a:r>
              <a:rPr lang="ru-RU" sz="2800" dirty="0" smtClean="0"/>
              <a:t>);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 </a:t>
            </a:r>
            <a:r>
              <a:rPr lang="ru-RU" b="1" dirty="0"/>
              <a:t>импорт внешних источников данных </a:t>
            </a:r>
            <a:r>
              <a:rPr lang="ru-RU" dirty="0"/>
              <a:t>в базу данных поисковой системы (найденные новые базы данных </a:t>
            </a:r>
            <a:r>
              <a:rPr lang="ru-RU" dirty="0" smtClean="0"/>
              <a:t>при </a:t>
            </a:r>
            <a:r>
              <a:rPr lang="ru-RU" dirty="0"/>
              <a:t>помощи простой процедуры </a:t>
            </a:r>
            <a:r>
              <a:rPr lang="ru-RU" dirty="0" smtClean="0"/>
              <a:t>добавляются </a:t>
            </a:r>
            <a:r>
              <a:rPr lang="ru-RU" dirty="0"/>
              <a:t>к поисковой БД);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w7xue9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700808"/>
            <a:ext cx="50397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yc0orc2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40868"/>
            <a:ext cx="2828721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2987824" y="2960948"/>
            <a:ext cx="1296144" cy="936104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2000" dirty="0" smtClean="0"/>
              <a:t>— </a:t>
            </a:r>
            <a:r>
              <a:rPr lang="ru-RU" sz="2000" b="1" dirty="0"/>
              <a:t>поиск контактных данных при помощи </a:t>
            </a:r>
            <a:r>
              <a:rPr lang="ru-RU" sz="2000" b="1" dirty="0" smtClean="0">
                <a:solidFill>
                  <a:srgbClr val="C00000"/>
                </a:solidFill>
              </a:rPr>
              <a:t>публичных </a:t>
            </a:r>
            <a:r>
              <a:rPr lang="ru-RU" sz="2000" b="1" dirty="0" err="1">
                <a:solidFill>
                  <a:srgbClr val="C00000"/>
                </a:solidFill>
              </a:rPr>
              <a:t>онлайн-сервисов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(</a:t>
            </a:r>
            <a:r>
              <a:rPr lang="ru-RU" sz="2000" dirty="0" err="1" smtClean="0">
                <a:hlinkClick r:id="rId2"/>
              </a:rPr>
              <a:t>www.nomer.org</a:t>
            </a:r>
            <a:r>
              <a:rPr lang="ru-RU" sz="2000" dirty="0" smtClean="0"/>
              <a:t>, </a:t>
            </a:r>
            <a:r>
              <a:rPr lang="ru-RU" sz="2000" dirty="0" err="1" smtClean="0">
                <a:hlinkClick r:id="rId3"/>
              </a:rPr>
              <a:t>www.spravkaru.net</a:t>
            </a:r>
            <a:r>
              <a:rPr lang="ru-RU" sz="2000" dirty="0" smtClean="0"/>
              <a:t>, </a:t>
            </a:r>
            <a:r>
              <a:rPr lang="en-US" sz="2000" dirty="0" smtClean="0">
                <a:hlinkClick r:id="rId4"/>
              </a:rPr>
              <a:t>www.sudact.ru</a:t>
            </a:r>
            <a:r>
              <a:rPr lang="ru-RU" sz="2000" dirty="0"/>
              <a:t> и др</a:t>
            </a:r>
            <a:r>
              <a:rPr lang="ru-RU" sz="2000" dirty="0" smtClean="0"/>
              <a:t>.) </a:t>
            </a:r>
            <a:r>
              <a:rPr lang="ru-RU" sz="2000" b="1" dirty="0" smtClean="0">
                <a:solidFill>
                  <a:srgbClr val="C00000"/>
                </a:solidFill>
              </a:rPr>
              <a:t>и баз резюме</a:t>
            </a:r>
            <a:r>
              <a:rPr lang="ru-RU" sz="2000" dirty="0" smtClean="0"/>
              <a:t> </a:t>
            </a:r>
            <a:r>
              <a:rPr lang="ru-RU" sz="2000" dirty="0"/>
              <a:t>с последующим сохранением найденных данных в поисковой БД;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Untitle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365104"/>
            <a:ext cx="4667250" cy="876300"/>
          </a:xfrm>
          <a:prstGeom prst="rect">
            <a:avLst/>
          </a:prstGeom>
        </p:spPr>
      </p:pic>
      <p:pic>
        <p:nvPicPr>
          <p:cNvPr id="6" name="Рисунок 5" descr="3waorl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636912"/>
            <a:ext cx="1752600" cy="1000125"/>
          </a:xfrm>
          <a:prstGeom prst="rect">
            <a:avLst/>
          </a:prstGeom>
        </p:spPr>
      </p:pic>
      <p:pic>
        <p:nvPicPr>
          <p:cNvPr id="7" name="Рисунок 6" descr="ixcguih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924944"/>
            <a:ext cx="4286250" cy="762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  <p:pic>
        <p:nvPicPr>
          <p:cNvPr id="7170" name="Picture 2" descr="&amp;Rcy;&amp;acy;&amp;bcy;&amp;ocy;&amp;t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509120"/>
            <a:ext cx="1162050" cy="666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— </a:t>
            </a:r>
            <a:r>
              <a:rPr lang="ru-RU" sz="1500" b="1" dirty="0"/>
              <a:t>поиск контактных данных в наиболее популярных в России </a:t>
            </a:r>
            <a:r>
              <a:rPr lang="ru-RU" sz="1500" b="1" dirty="0">
                <a:solidFill>
                  <a:srgbClr val="C00000"/>
                </a:solidFill>
              </a:rPr>
              <a:t>социальных </a:t>
            </a:r>
            <a:r>
              <a:rPr lang="ru-RU" sz="1500" b="1" dirty="0" smtClean="0">
                <a:solidFill>
                  <a:srgbClr val="C00000"/>
                </a:solidFill>
              </a:rPr>
              <a:t>сетях</a:t>
            </a:r>
            <a:r>
              <a:rPr lang="en-US" sz="1500" b="1" dirty="0" smtClean="0">
                <a:solidFill>
                  <a:srgbClr val="C00000"/>
                </a:solidFill>
              </a:rPr>
              <a:t> </a:t>
            </a:r>
            <a:r>
              <a:rPr lang="en-US" sz="1500" dirty="0" smtClean="0"/>
              <a:t>(</a:t>
            </a:r>
            <a:r>
              <a:rPr lang="ru-RU" sz="1500" dirty="0" smtClean="0"/>
              <a:t>«Одноклассники», «В контакте», «Мой мир», </a:t>
            </a:r>
            <a:r>
              <a:rPr lang="en-US" sz="1500" dirty="0" err="1" smtClean="0"/>
              <a:t>Facebook</a:t>
            </a:r>
            <a:r>
              <a:rPr lang="en-US" sz="1500" dirty="0" smtClean="0"/>
              <a:t>, </a:t>
            </a:r>
            <a:r>
              <a:rPr lang="en-US" sz="1500" dirty="0" err="1" smtClean="0"/>
              <a:t>Livejournal</a:t>
            </a:r>
            <a:r>
              <a:rPr lang="en-US" sz="1500" dirty="0" smtClean="0"/>
              <a:t>, Twitter)</a:t>
            </a:r>
            <a:r>
              <a:rPr lang="ru-RU" sz="1500" dirty="0" smtClean="0"/>
              <a:t> </a:t>
            </a:r>
            <a:r>
              <a:rPr lang="ru-RU" sz="1500" dirty="0"/>
              <a:t>с последующим сохранением найденных данных в поисковой </a:t>
            </a:r>
            <a:r>
              <a:rPr lang="ru-RU" sz="1500" dirty="0" smtClean="0"/>
              <a:t>БД; </a:t>
            </a:r>
            <a:endParaRPr lang="en-US" sz="1500" dirty="0" smtClean="0"/>
          </a:p>
        </p:txBody>
      </p:sp>
      <p:pic>
        <p:nvPicPr>
          <p:cNvPr id="4" name="Рисунок 3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029322"/>
            <a:ext cx="1047750" cy="1047750"/>
          </a:xfrm>
          <a:prstGeom prst="rect">
            <a:avLst/>
          </a:prstGeom>
        </p:spPr>
      </p:pic>
      <p:pic>
        <p:nvPicPr>
          <p:cNvPr id="5" name="Рисунок 4" descr="v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029322"/>
            <a:ext cx="1047750" cy="1047750"/>
          </a:xfrm>
          <a:prstGeom prst="rect">
            <a:avLst/>
          </a:prstGeom>
        </p:spPr>
      </p:pic>
      <p:pic>
        <p:nvPicPr>
          <p:cNvPr id="6" name="Рисунок 5" descr="twi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029322"/>
            <a:ext cx="1047750" cy="1047750"/>
          </a:xfrm>
          <a:prstGeom prst="rect">
            <a:avLst/>
          </a:prstGeom>
        </p:spPr>
      </p:pic>
      <p:pic>
        <p:nvPicPr>
          <p:cNvPr id="2052" name="Picture 4" descr="http://www.gapa.ru/img/soc/odnoklassnik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96952"/>
            <a:ext cx="1714500" cy="1609726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996952"/>
            <a:ext cx="1098408" cy="11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1844824"/>
            <a:ext cx="806489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</a:t>
            </a:r>
            <a:r>
              <a:rPr lang="ru-RU" dirty="0" smtClean="0"/>
              <a:t>Контакт, найденный в социальной сети, легко верифицируем на предмет актуальности — по активности </a:t>
            </a:r>
            <a:r>
              <a:rPr lang="ru-RU" dirty="0" err="1" smtClean="0"/>
              <a:t>акка</a:t>
            </a:r>
            <a:r>
              <a:rPr lang="ru-RU" dirty="0" err="1"/>
              <a:t>у</a:t>
            </a:r>
            <a:r>
              <a:rPr lang="ru-RU" dirty="0" err="1" smtClean="0"/>
              <a:t>нта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3548" y="5085184"/>
            <a:ext cx="8136904" cy="12926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Модуль поиска в </a:t>
            </a:r>
            <a:r>
              <a:rPr lang="en-US" sz="2400" b="1" dirty="0" smtClean="0"/>
              <a:t>web-</a:t>
            </a:r>
            <a:r>
              <a:rPr lang="ru-RU" sz="2400" b="1" dirty="0" smtClean="0"/>
              <a:t>сервисах и социальных сетях </a:t>
            </a:r>
            <a:endParaRPr lang="en-US" sz="2400" b="1" dirty="0" smtClean="0"/>
          </a:p>
          <a:p>
            <a:pPr algn="ctr"/>
            <a:r>
              <a:rPr lang="ru-RU" dirty="0" smtClean="0"/>
              <a:t>может быть поставлен как в составе пакета </a:t>
            </a:r>
            <a:r>
              <a:rPr lang="en-US" b="1" dirty="0" smtClean="0">
                <a:latin typeface="+mj-lt"/>
                <a:cs typeface="Andalus" pitchFamily="18" charset="-78"/>
              </a:rPr>
              <a:t>FIND</a:t>
            </a:r>
            <a:r>
              <a:rPr lang="en-US" b="1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THEM</a:t>
            </a:r>
            <a:r>
              <a:rPr lang="ru-RU" dirty="0" smtClean="0"/>
              <a:t>, так и в виде самостоятельной программы. Также он может быть интегрирован в другие продукты компании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Наше предложение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8064896" cy="15542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dirty="0"/>
              <a:t/>
            </a:r>
            <a:br>
              <a:rPr lang="ru-RU" sz="1500" dirty="0"/>
            </a:br>
            <a:r>
              <a:rPr lang="ru-RU" sz="2000" dirty="0" smtClean="0"/>
              <a:t>По желанию заказчика в модуле поиска по социальным сетям может быть включена 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опция автоматической рассылки личных сообщений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/>
              <a:t>средствами собственных систем сообщений этих сетей.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84368" y="116632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FIND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THEM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Andalus" pitchFamily="18" charset="-78"/>
            </a:endParaRPr>
          </a:p>
        </p:txBody>
      </p:sp>
      <p:pic>
        <p:nvPicPr>
          <p:cNvPr id="7" name="Рисунок 6" descr="lxrmhn0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0034" y="2564904"/>
            <a:ext cx="2823931" cy="403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441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Andalus</vt:lpstr>
      <vt:lpstr>Тема Office</vt:lpstr>
      <vt:lpstr>FINDTHEM</vt:lpstr>
      <vt:lpstr>Поиск контактных данных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FINDTHEM</dc:title>
  <dc:creator>DaTrixta</dc:creator>
  <cp:lastModifiedBy>DaTrixta</cp:lastModifiedBy>
  <cp:revision>52</cp:revision>
  <dcterms:created xsi:type="dcterms:W3CDTF">2013-11-14T13:50:21Z</dcterms:created>
  <dcterms:modified xsi:type="dcterms:W3CDTF">2013-11-15T14:03:45Z</dcterms:modified>
</cp:coreProperties>
</file>