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4" r:id="rId3"/>
    <p:sldId id="318" r:id="rId4"/>
    <p:sldId id="319" r:id="rId5"/>
    <p:sldId id="320" r:id="rId6"/>
    <p:sldId id="321" r:id="rId7"/>
    <p:sldId id="305" r:id="rId8"/>
    <p:sldId id="317" r:id="rId9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93"/>
    <a:srgbClr val="A0A0A0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82" autoAdjust="0"/>
    <p:restoredTop sz="88034" autoAdjust="0"/>
  </p:normalViewPr>
  <p:slideViewPr>
    <p:cSldViewPr>
      <p:cViewPr varScale="1">
        <p:scale>
          <a:sx n="69" d="100"/>
          <a:sy n="69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1752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19.03.2011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/>
              <a:pPr/>
              <a:t>6/28/2006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17412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266695-4F17-48C7-85DF-9DA5367A2738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18436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1F0B35-F2FF-4FC2-A908-FAF7ED958A2A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19460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AFE0AD-7134-408A-B7CB-00F6F397F923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20484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65D5C1-E148-41A2-9A0C-609B07819D64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10136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ru-RU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lang="ru-RU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ru-RU"/>
              <a:t>Сведения об авторе</a:t>
            </a:r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ru-RU"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/>
              <a:pPr/>
              <a:t>6/28/2006</a:t>
            </a:fld>
            <a:endParaRPr kumimoji="0"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6029761"/>
            <a:ext cx="1648718" cy="567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сверху: 1 сверху, 2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FEC9D3F2-7140-49B9-866C-D21246A5836E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CBEC585F-C108-48D6-9331-6628A0FBB73B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сверху: 1 слева, 3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7293A964-5F5E-47DC-ABD9-08A6A9FFD04F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сверху: 3 слева, 1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968C9C2A-D3B8-4543-8A47-F59C20C16D9A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сверху: 2 слева, 3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/>
            <a:fld id="{29ED4C97-3C5D-482A-99AD-AD992C3024DE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сверху: 3 слева, 2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3EF8FEE9-63ED-4C1B-8C25-9B47C2DA1E72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дгробные п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ru-RU" baseline="0"/>
              <a:t>Эмблема компании</a:t>
            </a:r>
            <a:endParaRPr kumimoji="0" lang="ru-RU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ru-RU" baseline="0"/>
              <a:t>Эмблема компании</a:t>
            </a:r>
            <a:endParaRPr kumimoji="0" lang="ru-RU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ru-RU" baseline="0"/>
              <a:t>Эмблема компании</a:t>
            </a:r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ru-RU" baseline="0"/>
              <a:t>Эмблема компании</a:t>
            </a:r>
            <a:endParaRPr kumimoji="0" lang="ru-RU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ru-RU" baseline="0"/>
              <a:t>Эмблема компании</a:t>
            </a:r>
            <a:endParaRPr kumimoji="0" lang="ru-RU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ru-RU" baseline="0"/>
              <a:t>Эмблема компании</a:t>
            </a:r>
            <a:endParaRPr kumimoji="0" lang="ru-RU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ru-RU" b="1"/>
            </a:lvl1pPr>
            <a:extLst/>
          </a:lstStyle>
          <a:p>
            <a:pPr lvl="0"/>
            <a:r>
              <a:rPr kumimoji="0" lang="ru-RU"/>
              <a:t>Сумма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ru-RU" b="1"/>
            </a:lvl1pPr>
            <a:extLst/>
          </a:lstStyle>
          <a:p>
            <a:pPr lvl="0"/>
            <a:r>
              <a:rPr kumimoji="0" lang="ru-RU"/>
              <a:t>Сумма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ru-RU" b="1"/>
            </a:lvl1pPr>
            <a:extLst/>
          </a:lstStyle>
          <a:p>
            <a:pPr lvl="0"/>
            <a:r>
              <a:rPr kumimoji="0" lang="ru-RU"/>
              <a:t>Сумма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ru-RU" b="1"/>
            </a:lvl1pPr>
            <a:extLst/>
          </a:lstStyle>
          <a:p>
            <a:pPr lvl="0"/>
            <a:r>
              <a:rPr kumimoji="0" lang="ru-RU"/>
              <a:t>Сумма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ru-RU" b="1"/>
            </a:lvl1pPr>
            <a:extLst/>
          </a:lstStyle>
          <a:p>
            <a:pPr lvl="0"/>
            <a:r>
              <a:rPr kumimoji="0" lang="ru-RU"/>
              <a:t>Сумма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ru-RU" b="1"/>
            </a:lvl1pPr>
            <a:extLst/>
          </a:lstStyle>
          <a:p>
            <a:pPr lvl="0"/>
            <a:r>
              <a:rPr kumimoji="0" lang="ru-RU"/>
              <a:t>Сумма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ru-RU" sz="800" i="1"/>
            </a:lvl1pPr>
            <a:extLst/>
          </a:lstStyle>
          <a:p>
            <a:pPr lvl="0"/>
            <a:r>
              <a:rPr kumimoji="0" lang="ru-RU"/>
              <a:t>Дата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ru-RU" sz="800" i="1"/>
            </a:lvl1pPr>
            <a:extLst/>
          </a:lstStyle>
          <a:p>
            <a:pPr lvl="0"/>
            <a:r>
              <a:rPr kumimoji="0" lang="ru-RU"/>
              <a:t>Дата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ru-RU" sz="800" i="1"/>
            </a:lvl1pPr>
            <a:extLst/>
          </a:lstStyle>
          <a:p>
            <a:pPr lvl="0"/>
            <a:r>
              <a:rPr kumimoji="0" lang="ru-RU"/>
              <a:t>Дата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ru-RU" sz="800" i="1"/>
            </a:lvl1pPr>
            <a:extLst/>
          </a:lstStyle>
          <a:p>
            <a:pPr lvl="0"/>
            <a:r>
              <a:rPr kumimoji="0" lang="ru-RU"/>
              <a:t>Дата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ru-RU" sz="800" i="1"/>
            </a:lvl1pPr>
            <a:extLst/>
          </a:lstStyle>
          <a:p>
            <a:pPr lvl="0"/>
            <a:r>
              <a:rPr kumimoji="0" lang="ru-RU"/>
              <a:t>Дата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ru-RU" sz="800" i="1"/>
            </a:lvl1pPr>
            <a:extLst/>
          </a:lstStyle>
          <a:p>
            <a:pPr lvl="0"/>
            <a:r>
              <a:rPr kumimoji="0" lang="ru-RU"/>
              <a:t>Дата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ru-RU" sz="800"/>
            </a:lvl1pPr>
            <a:extLst/>
          </a:lstStyle>
          <a:p>
            <a:pPr lvl="0"/>
            <a:r>
              <a:rPr kumimoji="0" lang="ru-RU"/>
              <a:t>Описание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ru-RU" sz="800"/>
            </a:lvl1pPr>
            <a:extLst/>
          </a:lstStyle>
          <a:p>
            <a:pPr lvl="0"/>
            <a:r>
              <a:rPr kumimoji="0" lang="ru-RU"/>
              <a:t>Описание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ru-RU" sz="800"/>
            </a:lvl1pPr>
            <a:extLst/>
          </a:lstStyle>
          <a:p>
            <a:pPr lvl="0"/>
            <a:r>
              <a:rPr kumimoji="0" lang="ru-RU"/>
              <a:t>Описание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ru-RU" sz="800"/>
            </a:lvl1pPr>
            <a:extLst/>
          </a:lstStyle>
          <a:p>
            <a:pPr lvl="0"/>
            <a:r>
              <a:rPr kumimoji="0" lang="ru-RU"/>
              <a:t>Описание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ru-RU" sz="800"/>
            </a:lvl1pPr>
            <a:extLst/>
          </a:lstStyle>
          <a:p>
            <a:pPr lvl="0"/>
            <a:r>
              <a:rPr kumimoji="0" lang="ru-RU"/>
              <a:t>Описание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ru-RU" sz="800"/>
            </a:lvl1pPr>
            <a:extLst/>
          </a:lstStyle>
          <a:p>
            <a:pPr lvl="0"/>
            <a:r>
              <a:rPr kumimoji="0" lang="ru-RU"/>
              <a:t>Описание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lang="ru-RU" sz="1200"/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/>
            <a:fld id="{E8BD303E-7304-41BE-B693-A76D7275A3B0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вестка д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 baseline="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 baseline="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 baseline="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ru-RU" sz="110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lang="ru-RU" sz="1100"/>
            </a:lvl1pPr>
            <a:extLst/>
          </a:lstStyle>
          <a:p>
            <a:pPr lvl="0"/>
            <a:r>
              <a:rPr kumimoji="0" lang="ru-RU"/>
              <a:t>Пункт повестки дня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ru-RU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Стр.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lang="ru-RU" sz="1100"/>
            </a:lvl1pPr>
            <a:extLst/>
          </a:lstStyle>
          <a:p>
            <a:pPr algn="r"/>
            <a:fld id="{F17F374F-8F2E-42FC-B8C0-8EDFCA32CD96}" type="datetime1">
              <a:rPr kumimoji="0" lang="ru-RU" sz="1100"/>
              <a:pPr algn="r"/>
              <a:t>19.03.2011</a:t>
            </a:fld>
            <a:endParaRPr kumimoji="0" lang="ru-RU" sz="110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ru-RU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ru-RU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ru-RU"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/>
              <a:pPr/>
              <a:t>6/28/2006</a:t>
            </a:fld>
            <a:endParaRPr kumimoji="0"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  <a:extLst/>
          </a:lstStyle>
          <a:p>
            <a:endParaRPr kumimoji="0" lang="ru-RU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F7F1F872-C5DE-403B-85F0-1024E6CA1886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/>
            <a:fld id="{73B9D0E9-7F95-4423-9114-95494EF8154E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828FD173-2CB3-4214-8741-970D8D476901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A1704A40-8D3B-4404-9986-2B5D36474D63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: 2 слева, 1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DE3B91AD-F2C9-43CB-A84C-1D5C130F2509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: 1 слева, 2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ru-RU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ru-RU"/>
              <a:t>Заголовок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27D93220-918A-400D-B3FA-D8B22567DEBB}" type="datetime1">
              <a:rPr/>
              <a:pPr algn="r"/>
              <a:t>6/28/2006</a:t>
            </a:fld>
            <a:endParaRPr kumimoji="0" lang="ru-RU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ru-RU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fld id="{CCD717AA-EA39-47F3-8A0A-15B3575EDB53}" type="datetime1">
              <a:rPr/>
              <a:pPr algn="r"/>
              <a:t>6/28/2006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ru-RU" sz="1000"/>
            </a:lvl1pPr>
            <a:extLst/>
          </a:lstStyle>
          <a:p>
            <a:pPr algn="r"/>
            <a:fld id="{256D3EEF-DE4E-429D-8EC4-DDC531AFF587}" type="slidenum">
              <a:rPr kumimoji="0" lang="ru-RU" sz="1000"/>
              <a:pPr algn="r"/>
              <a:t>‹#›</a:t>
            </a:fld>
            <a:endParaRPr kumimoji="0" lang="ru-RU" sz="100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lang="ru-RU" sz="1000">
                <a:solidFill>
                  <a:sysClr val="windowText" lastClr="000000"/>
                </a:solidFill>
              </a:defRPr>
            </a:lvl1pPr>
            <a:extLst/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ru-RU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lang="ru-RU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lang="ru-RU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lang="ru-RU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lang="ru-RU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lang="ru-RU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mer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mer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www.spravkaru.net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51520" y="4221088"/>
            <a:ext cx="8784976" cy="427112"/>
          </a:xfrm>
        </p:spPr>
        <p:txBody>
          <a:bodyPr/>
          <a:lstStyle>
            <a:extLst/>
          </a:lstStyle>
          <a:p>
            <a:r>
              <a:rPr lang="ru-RU" cap="none" spc="0" dirty="0" smtClean="0">
                <a:latin typeface="Calibri" pitchFamily="34" charset="0"/>
                <a:cs typeface="Times New Roman" pitchFamily="18" charset="0"/>
              </a:rPr>
              <a:t>Система для поиска контактных данных физических и юридических лиц</a:t>
            </a:r>
            <a:endParaRPr lang="ru-RU" cap="none" spc="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323528" y="5163289"/>
            <a:ext cx="8496944" cy="353943"/>
          </a:xfrm>
          <a:custGeom>
            <a:avLst/>
            <a:gdLst>
              <a:gd name="connsiteX0" fmla="*/ 0 w 8640960"/>
              <a:gd name="connsiteY0" fmla="*/ 0 h 353943"/>
              <a:gd name="connsiteX1" fmla="*/ 8640960 w 8640960"/>
              <a:gd name="connsiteY1" fmla="*/ 0 h 353943"/>
              <a:gd name="connsiteX2" fmla="*/ 8640960 w 8640960"/>
              <a:gd name="connsiteY2" fmla="*/ 353943 h 353943"/>
              <a:gd name="connsiteX3" fmla="*/ 0 w 8640960"/>
              <a:gd name="connsiteY3" fmla="*/ 353943 h 353943"/>
              <a:gd name="connsiteX4" fmla="*/ 0 w 8640960"/>
              <a:gd name="connsiteY4" fmla="*/ 0 h 353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0960" h="353943">
                <a:moveTo>
                  <a:pt x="0" y="0"/>
                </a:moveTo>
                <a:lnTo>
                  <a:pt x="8640960" y="0"/>
                </a:lnTo>
                <a:lnTo>
                  <a:pt x="8640960" y="353943"/>
                </a:lnTo>
                <a:lnTo>
                  <a:pt x="0" y="35394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sz="1700" dirty="0" err="1" smtClean="0">
                <a:solidFill>
                  <a:schemeClr val="tx1"/>
                </a:solidFill>
                <a:cs typeface="Times New Roman" pitchFamily="18" charset="0"/>
              </a:rPr>
              <a:t>Вы</a:t>
            </a:r>
            <a:r>
              <a:rPr sz="17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sz="1700" dirty="0" err="1" smtClean="0">
                <a:solidFill>
                  <a:schemeClr val="tx1"/>
                </a:solidFill>
                <a:cs typeface="Times New Roman" pitchFamily="18" charset="0"/>
              </a:rPr>
              <a:t>приобретаете</a:t>
            </a:r>
            <a:r>
              <a:rPr sz="17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sz="1700" b="1" dirty="0" err="1" smtClean="0">
                <a:solidFill>
                  <a:schemeClr val="bg1"/>
                </a:solidFill>
                <a:cs typeface="Times New Roman" pitchFamily="18" charset="0"/>
              </a:rPr>
              <a:t>высокотехнологичный</a:t>
            </a:r>
            <a:r>
              <a:rPr sz="17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sz="1700" b="1" dirty="0" err="1" smtClean="0">
                <a:solidFill>
                  <a:schemeClr val="bg1"/>
                </a:solidFill>
                <a:cs typeface="Times New Roman" pitchFamily="18" charset="0"/>
              </a:rPr>
              <a:t>конкурентный</a:t>
            </a:r>
            <a:r>
              <a:rPr sz="17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cs typeface="Times New Roman" pitchFamily="18" charset="0"/>
              </a:rPr>
              <a:t>IT</a:t>
            </a:r>
            <a:r>
              <a:rPr lang="ru-RU" sz="1700" dirty="0" smtClean="0">
                <a:solidFill>
                  <a:schemeClr val="tx1"/>
                </a:solidFill>
                <a:cs typeface="Times New Roman" pitchFamily="18" charset="0"/>
              </a:rPr>
              <a:t>-</a:t>
            </a:r>
            <a:r>
              <a:rPr sz="1700" dirty="0" err="1" smtClean="0">
                <a:solidFill>
                  <a:schemeClr val="tx1"/>
                </a:solidFill>
                <a:cs typeface="Times New Roman" pitchFamily="18" charset="0"/>
              </a:rPr>
              <a:t>продукт</a:t>
            </a:r>
            <a:r>
              <a:rPr sz="17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sz="1700" b="1" dirty="0" err="1" smtClean="0">
                <a:solidFill>
                  <a:schemeClr val="bg1"/>
                </a:solidFill>
                <a:cs typeface="Times New Roman" pitchFamily="18" charset="0"/>
              </a:rPr>
              <a:t>за</a:t>
            </a:r>
            <a:r>
              <a:rPr sz="1700" b="1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sz="1700" b="1" dirty="0" err="1" smtClean="0">
                <a:solidFill>
                  <a:schemeClr val="bg1"/>
                </a:solidFill>
                <a:cs typeface="Times New Roman" pitchFamily="18" charset="0"/>
              </a:rPr>
              <a:t>меньшие</a:t>
            </a:r>
            <a:r>
              <a:rPr sz="1700" b="1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sz="1700" b="1" dirty="0" err="1" smtClean="0">
                <a:solidFill>
                  <a:schemeClr val="bg1"/>
                </a:solidFill>
                <a:cs typeface="Times New Roman" pitchFamily="18" charset="0"/>
              </a:rPr>
              <a:t>деньги</a:t>
            </a:r>
            <a:endParaRPr sz="17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7825" y="548680"/>
            <a:ext cx="2966343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indthe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214670"/>
            <a:ext cx="4752528" cy="10064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383704"/>
          </a:xfrm>
        </p:spPr>
        <p:txBody>
          <a:bodyPr>
            <a:normAutofit/>
          </a:bodyPr>
          <a:lstStyle>
            <a:extLst/>
          </a:lstStyle>
          <a:p>
            <a:r>
              <a:rPr lang="ru-RU" sz="1800" dirty="0" smtClean="0"/>
              <a:t>О нашей компании</a:t>
            </a:r>
            <a:endParaRPr lang="ru-RU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2555776" y="908720"/>
            <a:ext cx="5832648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dirty="0" smtClean="0"/>
              <a:t>GENES1S intellectual solutions</a:t>
            </a:r>
            <a:endParaRPr sz="3200" b="1" dirty="0" smtClean="0"/>
          </a:p>
          <a:p>
            <a:pPr>
              <a:spcAft>
                <a:spcPts val="600"/>
              </a:spcAft>
            </a:pP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b="1" dirty="0" smtClean="0"/>
              <a:t>Мы сочетаем в своей работе большой опыт разработки программных продуктов и использование современных технологий проектирования.</a:t>
            </a:r>
          </a:p>
          <a:p>
            <a:pPr>
              <a:spcAft>
                <a:spcPts val="600"/>
              </a:spcAft>
            </a:pPr>
            <a:r>
              <a:rPr lang="ru-RU" b="1" dirty="0" smtClean="0"/>
              <a:t> </a:t>
            </a:r>
            <a:endParaRPr lang="en-US" b="1" dirty="0" smtClean="0"/>
          </a:p>
          <a:p>
            <a:pPr>
              <a:spcAft>
                <a:spcPts val="600"/>
              </a:spcAft>
            </a:pPr>
            <a:r>
              <a:rPr b="1" dirty="0" smtClean="0"/>
              <a:t>В </a:t>
            </a:r>
            <a:r>
              <a:rPr b="1" dirty="0" err="1" smtClean="0"/>
              <a:t>нашем</a:t>
            </a:r>
            <a:r>
              <a:rPr b="1" dirty="0" smtClean="0"/>
              <a:t> </a:t>
            </a:r>
            <a:r>
              <a:rPr b="1" dirty="0" err="1" smtClean="0"/>
              <a:t>штате</a:t>
            </a:r>
            <a:r>
              <a:rPr b="1" dirty="0" smtClean="0"/>
              <a:t> </a:t>
            </a:r>
            <a:r>
              <a:rPr b="1" dirty="0" err="1" smtClean="0"/>
              <a:t>работают</a:t>
            </a:r>
            <a:r>
              <a:rPr b="1" dirty="0" smtClean="0"/>
              <a:t> </a:t>
            </a:r>
            <a:r>
              <a:rPr b="1" dirty="0" err="1" smtClean="0"/>
              <a:t>признанные</a:t>
            </a:r>
            <a:r>
              <a:rPr b="1" dirty="0" smtClean="0"/>
              <a:t> </a:t>
            </a:r>
            <a:r>
              <a:rPr b="1" dirty="0" err="1" smtClean="0"/>
              <a:t>специалисты</a:t>
            </a:r>
            <a:r>
              <a:rPr b="1" dirty="0" smtClean="0"/>
              <a:t> в </a:t>
            </a:r>
            <a:r>
              <a:rPr b="1" dirty="0" err="1" smtClean="0"/>
              <a:t>области</a:t>
            </a:r>
            <a:r>
              <a:rPr b="1" dirty="0" smtClean="0"/>
              <a:t> </a:t>
            </a:r>
            <a:r>
              <a:rPr b="1" dirty="0" err="1" smtClean="0"/>
              <a:t>теории</a:t>
            </a:r>
            <a:r>
              <a:rPr b="1" dirty="0" smtClean="0"/>
              <a:t> </a:t>
            </a:r>
            <a:r>
              <a:rPr b="1" dirty="0" err="1" smtClean="0"/>
              <a:t>алгоритмов</a:t>
            </a:r>
            <a:r>
              <a:rPr b="1" dirty="0" smtClean="0"/>
              <a:t>, </a:t>
            </a:r>
            <a:r>
              <a:rPr b="1" dirty="0" err="1" smtClean="0"/>
              <a:t>архитектуры</a:t>
            </a:r>
            <a:r>
              <a:rPr b="1" dirty="0" smtClean="0"/>
              <a:t> и </a:t>
            </a:r>
            <a:r>
              <a:rPr b="1" dirty="0" err="1" smtClean="0"/>
              <a:t>разработки</a:t>
            </a:r>
            <a:r>
              <a:rPr b="1" dirty="0" smtClean="0"/>
              <a:t> </a:t>
            </a:r>
            <a:r>
              <a:rPr b="1" dirty="0" err="1" smtClean="0"/>
              <a:t>программного</a:t>
            </a:r>
            <a:r>
              <a:rPr b="1" dirty="0" smtClean="0"/>
              <a:t> </a:t>
            </a:r>
            <a:r>
              <a:rPr b="1" dirty="0" err="1" smtClean="0"/>
              <a:t>обеспечения</a:t>
            </a:r>
            <a:r>
              <a:rPr b="1" dirty="0" smtClean="0"/>
              <a:t>, </a:t>
            </a:r>
            <a:r>
              <a:rPr b="1" dirty="0" err="1" smtClean="0"/>
              <a:t>статистического</a:t>
            </a:r>
            <a:r>
              <a:rPr b="1" dirty="0" smtClean="0"/>
              <a:t> </a:t>
            </a:r>
            <a:r>
              <a:rPr b="1" dirty="0" err="1" smtClean="0"/>
              <a:t>анализа</a:t>
            </a:r>
            <a:r>
              <a:rPr b="1" dirty="0" smtClean="0"/>
              <a:t> </a:t>
            </a:r>
            <a:r>
              <a:rPr b="1" dirty="0" err="1" smtClean="0"/>
              <a:t>данных</a:t>
            </a:r>
            <a:r>
              <a:rPr b="1" dirty="0" smtClean="0"/>
              <a:t>, а </a:t>
            </a:r>
            <a:r>
              <a:rPr b="1" dirty="0" err="1" smtClean="0"/>
              <a:t>также</a:t>
            </a:r>
            <a:r>
              <a:rPr b="1" dirty="0" smtClean="0"/>
              <a:t> </a:t>
            </a:r>
            <a:r>
              <a:rPr b="1" dirty="0" err="1" smtClean="0"/>
              <a:t>дизайна</a:t>
            </a:r>
            <a:r>
              <a:rPr lang="en-US" b="1" dirty="0" smtClean="0"/>
              <a:t> </a:t>
            </a:r>
            <a:r>
              <a:rPr b="1" dirty="0" err="1" smtClean="0"/>
              <a:t>интерфейсов</a:t>
            </a:r>
            <a:r>
              <a:rPr b="1" dirty="0" smtClean="0"/>
              <a:t>.</a:t>
            </a:r>
          </a:p>
          <a:p>
            <a:pPr>
              <a:spcAft>
                <a:spcPts val="600"/>
              </a:spcAft>
            </a:pPr>
            <a:endParaRPr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2044686" cy="2458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5454669"/>
            <a:ext cx="3528392" cy="121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трелка вниз 9"/>
          <p:cNvSpPr/>
          <p:nvPr/>
        </p:nvSpPr>
        <p:spPr>
          <a:xfrm>
            <a:off x="3563888" y="1643050"/>
            <a:ext cx="3286148" cy="3429024"/>
          </a:xfrm>
          <a:prstGeom prst="downArrow">
            <a:avLst/>
          </a:prstGeom>
          <a:solidFill>
            <a:schemeClr val="accent6">
              <a:lumMod val="50000"/>
              <a:alpha val="10000"/>
            </a:schemeClr>
          </a:solidFill>
          <a:ln w="3175">
            <a:noFill/>
          </a:ln>
          <a:effectLst>
            <a:reflection blurRad="6350" stA="52000" endA="300" endPos="35000" dir="5400000" sy="-100000" algn="bl" rotWithShape="0"/>
          </a:effectLst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428992" y="1785926"/>
            <a:ext cx="3071834" cy="3357586"/>
          </a:xfrm>
          <a:prstGeom prst="downArrow">
            <a:avLst/>
          </a:prstGeom>
          <a:solidFill>
            <a:schemeClr val="accent6">
              <a:lumMod val="50000"/>
              <a:alpha val="10000"/>
            </a:schemeClr>
          </a:solidFill>
          <a:ln w="63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384175"/>
          </a:xfrm>
        </p:spPr>
        <p:txBody>
          <a:bodyPr>
            <a:normAutofit/>
          </a:bodyPr>
          <a:lstStyle>
            <a:extLst/>
          </a:lstStyle>
          <a:p>
            <a:pPr fontAlgn="auto">
              <a:spcAft>
                <a:spcPts val="0"/>
              </a:spcAft>
              <a:defRPr/>
            </a:pPr>
            <a:r>
              <a:rPr lang="ru-RU" sz="1800" dirty="0" smtClean="0"/>
              <a:t>Поиск контактных данных</a:t>
            </a:r>
            <a:endParaRPr sz="1800" dirty="0"/>
          </a:p>
        </p:txBody>
      </p:sp>
      <p:sp>
        <p:nvSpPr>
          <p:cNvPr id="8195" name="TextBox 25"/>
          <p:cNvSpPr txBox="1">
            <a:spLocks noChangeArrowheads="1"/>
          </p:cNvSpPr>
          <p:nvPr/>
        </p:nvSpPr>
        <p:spPr bwMode="auto">
          <a:xfrm>
            <a:off x="2555875" y="908050"/>
            <a:ext cx="583247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 algn="just"/>
            <a:r>
              <a:rPr lang="ru-RU" dirty="0">
                <a:latin typeface="Calibri" pitchFamily="34" charset="0"/>
              </a:rPr>
              <a:t>Ряд реестров, получаемых </a:t>
            </a:r>
            <a:r>
              <a:rPr lang="ru-RU" dirty="0" smtClean="0">
                <a:latin typeface="Calibri" pitchFamily="34" charset="0"/>
              </a:rPr>
              <a:t>типичной </a:t>
            </a:r>
            <a:r>
              <a:rPr lang="ru-RU" dirty="0" err="1" smtClean="0">
                <a:latin typeface="Calibri" pitchFamily="34" charset="0"/>
              </a:rPr>
              <a:t>коллекторской</a:t>
            </a:r>
            <a:r>
              <a:rPr lang="ru-RU" dirty="0" smtClean="0">
                <a:latin typeface="Calibri" pitchFamily="34" charset="0"/>
              </a:rPr>
              <a:t> компанией </a:t>
            </a:r>
            <a:r>
              <a:rPr lang="ru-RU" dirty="0">
                <a:latin typeface="Calibri" pitchFamily="34" charset="0"/>
              </a:rPr>
              <a:t>от своих клиентов, содержит значительное количество должников с отсутствующими или неправильными контактными данными, что не позволяет эффективно взыскивать имеющуюся задолженность, что отрицательно влияет на доходы компании.</a:t>
            </a:r>
          </a:p>
          <a:p>
            <a:pPr indent="358775" algn="just"/>
            <a:r>
              <a:rPr lang="ru-RU" dirty="0">
                <a:latin typeface="Calibri" pitchFamily="34" charset="0"/>
              </a:rPr>
              <a:t>Потенциальными источниками контактных данных должников могут быть:</a:t>
            </a:r>
          </a:p>
          <a:p>
            <a:pPr indent="358775" algn="just"/>
            <a:endParaRPr lang="ru-RU" dirty="0">
              <a:latin typeface="Calibri" pitchFamily="34" charset="0"/>
            </a:endParaRPr>
          </a:p>
          <a:p>
            <a:pPr indent="358775" algn="just"/>
            <a:r>
              <a:rPr lang="ru-RU" dirty="0">
                <a:latin typeface="Calibri" pitchFamily="34" charset="0"/>
              </a:rPr>
              <a:t>— различные адресные и телефонные базы данных, имеющиеся в открытом и полуоткрытом доступе;</a:t>
            </a:r>
          </a:p>
          <a:p>
            <a:pPr indent="358775" algn="just"/>
            <a:r>
              <a:rPr lang="ru-RU" dirty="0">
                <a:latin typeface="Calibri" pitchFamily="34" charset="0"/>
              </a:rPr>
              <a:t>— </a:t>
            </a:r>
            <a:r>
              <a:rPr lang="ru-RU" dirty="0" err="1">
                <a:latin typeface="Calibri" pitchFamily="34" charset="0"/>
              </a:rPr>
              <a:t>онлайн-сервисы</a:t>
            </a:r>
            <a:r>
              <a:rPr lang="ru-RU" dirty="0">
                <a:latin typeface="Calibri" pitchFamily="34" charset="0"/>
              </a:rPr>
              <a:t>, позволяющие осуществлять поиск контактных данных (например, </a:t>
            </a:r>
            <a:r>
              <a:rPr lang="en-US" dirty="0">
                <a:latin typeface="Calibri" pitchFamily="34" charset="0"/>
                <a:hlinkClick r:id="rId3"/>
              </a:rPr>
              <a:t>www.nomer.org</a:t>
            </a:r>
            <a:r>
              <a:rPr lang="en-US" dirty="0">
                <a:latin typeface="Calibri" pitchFamily="34" charset="0"/>
              </a:rPr>
              <a:t>);</a:t>
            </a:r>
          </a:p>
          <a:p>
            <a:pPr indent="358775" algn="just"/>
            <a:r>
              <a:rPr lang="ru-RU" dirty="0">
                <a:latin typeface="Calibri" pitchFamily="34" charset="0"/>
              </a:rPr>
              <a:t>—</a:t>
            </a:r>
            <a:r>
              <a:rPr lang="en-US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социальные сети;</a:t>
            </a:r>
          </a:p>
          <a:p>
            <a:pPr indent="358775" algn="just"/>
            <a:r>
              <a:rPr lang="ru-RU" dirty="0">
                <a:latin typeface="Calibri" pitchFamily="34" charset="0"/>
              </a:rPr>
              <a:t>— </a:t>
            </a:r>
            <a:r>
              <a:rPr lang="ru-RU" dirty="0" smtClean="0">
                <a:latin typeface="Calibri" pitchFamily="34" charset="0"/>
              </a:rPr>
              <a:t>поисковая база </a:t>
            </a:r>
            <a:r>
              <a:rPr lang="ru-RU" dirty="0">
                <a:latin typeface="Calibri" pitchFamily="34" charset="0"/>
              </a:rPr>
              <a:t>данных ООО «Генезис», содержащая в настоящий момент сведения о более чем </a:t>
            </a:r>
            <a:r>
              <a:rPr lang="ru-RU" dirty="0" smtClean="0">
                <a:latin typeface="Calibri" pitchFamily="34" charset="0"/>
              </a:rPr>
              <a:t>5 </a:t>
            </a:r>
            <a:r>
              <a:rPr lang="ru-RU" dirty="0">
                <a:latin typeface="Calibri" pitchFamily="34" charset="0"/>
              </a:rPr>
              <a:t>млн.  физических лиц.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428992" y="1785926"/>
            <a:ext cx="3071834" cy="3357586"/>
          </a:xfrm>
          <a:prstGeom prst="downArrow">
            <a:avLst/>
          </a:prstGeom>
          <a:solidFill>
            <a:schemeClr val="accent6">
              <a:lumMod val="50000"/>
              <a:alpha val="10000"/>
            </a:schemeClr>
          </a:solidFill>
          <a:ln w="63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800" y="1051200"/>
            <a:ext cx="2005200" cy="24045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384175"/>
          </a:xfrm>
        </p:spPr>
        <p:txBody>
          <a:bodyPr>
            <a:normAutofit/>
          </a:bodyPr>
          <a:lstStyle>
            <a:extLst/>
          </a:lstStyle>
          <a:p>
            <a:pPr fontAlgn="auto">
              <a:spcAft>
                <a:spcPts val="0"/>
              </a:spcAft>
              <a:defRPr/>
            </a:pPr>
            <a:r>
              <a:rPr lang="ru-RU" sz="1800" dirty="0" smtClean="0"/>
              <a:t>Поиск контактных данных</a:t>
            </a:r>
            <a:endParaRPr sz="1800" dirty="0"/>
          </a:p>
        </p:txBody>
      </p:sp>
      <p:sp>
        <p:nvSpPr>
          <p:cNvPr id="9219" name="TextBox 25"/>
          <p:cNvSpPr txBox="1">
            <a:spLocks noChangeArrowheads="1"/>
          </p:cNvSpPr>
          <p:nvPr/>
        </p:nvSpPr>
        <p:spPr bwMode="auto">
          <a:xfrm>
            <a:off x="2555875" y="908050"/>
            <a:ext cx="58324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 algn="just"/>
            <a:r>
              <a:rPr lang="ru-RU">
                <a:latin typeface="Calibri" pitchFamily="34" charset="0"/>
              </a:rPr>
              <a:t>Поскольку число потенциальных источников информации достаточно  велико, а унифицированная поисковая процедура для этих источников отсутствует, ручной поиск контактных данных следует признать неэффективным: затраты времени на нахождение контакта слишком велики. Кроме того не исключено возникновение ошибок в силу действия человеческого фактора. Также, в силу наличия большого числа взаимопересекающихся источников разного качества, требуется не только найти необходимые контакты должника, но и оценить актуальность и достоверность этих контактов, а также регулярно обновлять контактные данные, как на основе отслеживания обновлений источников данных, так и на основе обратной связи, полученной при использовании контактов.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3428992" y="1785926"/>
            <a:ext cx="3071834" cy="3357586"/>
          </a:xfrm>
          <a:prstGeom prst="downArrow">
            <a:avLst/>
          </a:prstGeom>
          <a:solidFill>
            <a:schemeClr val="accent6">
              <a:lumMod val="50000"/>
              <a:alpha val="10000"/>
            </a:schemeClr>
          </a:solidFill>
          <a:ln w="63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000" y="1040400"/>
            <a:ext cx="2016000" cy="24174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384175"/>
          </a:xfrm>
        </p:spPr>
        <p:txBody>
          <a:bodyPr>
            <a:normAutofit/>
          </a:bodyPr>
          <a:lstStyle>
            <a:extLst/>
          </a:lstStyle>
          <a:p>
            <a:pPr fontAlgn="auto">
              <a:spcAft>
                <a:spcPts val="0"/>
              </a:spcAft>
              <a:defRPr/>
            </a:pPr>
            <a:r>
              <a:rPr lang="ru-RU" sz="1800" dirty="0" smtClean="0"/>
              <a:t>Описание системы</a:t>
            </a:r>
            <a:endParaRPr sz="1800" dirty="0"/>
          </a:p>
        </p:txBody>
      </p:sp>
      <p:sp>
        <p:nvSpPr>
          <p:cNvPr id="10243" name="TextBox 7"/>
          <p:cNvSpPr txBox="1">
            <a:spLocks noChangeArrowheads="1"/>
          </p:cNvSpPr>
          <p:nvPr/>
        </p:nvSpPr>
        <p:spPr bwMode="auto">
          <a:xfrm>
            <a:off x="323850" y="785813"/>
            <a:ext cx="80645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 algn="just"/>
            <a:r>
              <a:rPr lang="ru-RU" dirty="0">
                <a:latin typeface="Calibri" pitchFamily="34" charset="0"/>
              </a:rPr>
              <a:t>Мы предлагаем специализированную информационную систему для поиска контактной информации физических и юридических лиц, реализующую следующие функции:</a:t>
            </a:r>
          </a:p>
          <a:p>
            <a:pPr indent="358775" algn="just"/>
            <a:endParaRPr lang="ru-RU" dirty="0">
              <a:latin typeface="Calibri" pitchFamily="34" charset="0"/>
            </a:endParaRPr>
          </a:p>
          <a:p>
            <a:pPr indent="358775" algn="just"/>
            <a:r>
              <a:rPr lang="ru-RU" dirty="0">
                <a:latin typeface="Calibri" pitchFamily="34" charset="0"/>
              </a:rPr>
              <a:t>— получение списка должников для поиска контактов, как автоматически из базы данных ООО «Генезис», так и в ручном режиме (путём ввода известной информации о должнике или загрузки списка должников из файла);</a:t>
            </a:r>
          </a:p>
          <a:p>
            <a:pPr indent="358775" algn="just"/>
            <a:r>
              <a:rPr lang="ru-RU" dirty="0">
                <a:latin typeface="Calibri" pitchFamily="34" charset="0"/>
              </a:rPr>
              <a:t>— поиск контактных данных (адресов, телефонов, адресов электронной почты, страниц в социальных сетях) во внутренней базе данных поисковой системы;</a:t>
            </a:r>
          </a:p>
          <a:p>
            <a:pPr indent="358775" algn="just"/>
            <a:r>
              <a:rPr lang="ru-RU" dirty="0">
                <a:latin typeface="Calibri" pitchFamily="34" charset="0"/>
              </a:rPr>
              <a:t>— импорт внешних источников данных в базу данных поисковой системы (найденные новые базы данных должны при помощи простой процедуры добавляться к поисковой БД);</a:t>
            </a:r>
          </a:p>
          <a:p>
            <a:pPr indent="358775" algn="just"/>
            <a:r>
              <a:rPr lang="ru-RU" dirty="0">
                <a:latin typeface="Calibri" pitchFamily="34" charset="0"/>
              </a:rPr>
              <a:t>— поиск контактных данных при помощи публичных </a:t>
            </a:r>
            <a:r>
              <a:rPr lang="ru-RU" dirty="0" err="1">
                <a:latin typeface="Calibri" pitchFamily="34" charset="0"/>
              </a:rPr>
              <a:t>онлайн-сервисов</a:t>
            </a:r>
            <a:r>
              <a:rPr lang="ru-RU" dirty="0">
                <a:latin typeface="Calibri" pitchFamily="34" charset="0"/>
              </a:rPr>
              <a:t> (</a:t>
            </a:r>
            <a:r>
              <a:rPr lang="en-US" dirty="0">
                <a:latin typeface="Calibri" pitchFamily="34" charset="0"/>
                <a:hlinkClick r:id="rId3"/>
              </a:rPr>
              <a:t>www.nomer.org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>
                <a:latin typeface="Calibri" pitchFamily="34" charset="0"/>
                <a:hlinkClick r:id="rId4"/>
              </a:rPr>
              <a:t>www.spravkaru.net</a:t>
            </a:r>
            <a:r>
              <a:rPr lang="en-US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и др.) с последующим сохранением найденных данных в поисковой БД;</a:t>
            </a:r>
          </a:p>
          <a:p>
            <a:pPr indent="358775" algn="just"/>
            <a:r>
              <a:rPr lang="ru-RU" dirty="0">
                <a:latin typeface="Calibri" pitchFamily="34" charset="0"/>
              </a:rPr>
              <a:t>— поиск контактных данных в наиболее популярных в России социальных сетях) с последующим сохранением найденных данных в поисковой </a:t>
            </a:r>
            <a:r>
              <a:rPr lang="ru-RU">
                <a:latin typeface="Calibri" pitchFamily="34" charset="0"/>
              </a:rPr>
              <a:t>БД</a:t>
            </a:r>
            <a:r>
              <a:rPr lang="ru-RU" baseline="30000" smtClean="0">
                <a:latin typeface="Calibri" pitchFamily="34" charset="0"/>
              </a:rPr>
              <a:t>*</a:t>
            </a:r>
            <a:r>
              <a:rPr lang="ru-RU" dirty="0" smtClean="0">
                <a:latin typeface="Calibri" pitchFamily="34" charset="0"/>
              </a:rPr>
              <a:t>;</a:t>
            </a:r>
          </a:p>
          <a:p>
            <a:pPr indent="358775" algn="just"/>
            <a:endParaRPr lang="ru-RU" dirty="0">
              <a:latin typeface="Calibri" pitchFamily="34" charset="0"/>
            </a:endParaRPr>
          </a:p>
          <a:p>
            <a:pPr indent="358775" algn="just"/>
            <a:r>
              <a:rPr lang="ru-RU" baseline="30000" dirty="0">
                <a:latin typeface="Calibri" pitchFamily="34" charset="0"/>
              </a:rPr>
              <a:t>*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sz="1600" dirty="0" smtClean="0">
                <a:latin typeface="Calibri" pitchFamily="34" charset="0"/>
              </a:rPr>
              <a:t>— </a:t>
            </a:r>
            <a:r>
              <a:rPr lang="ru-RU" sz="1600" dirty="0">
                <a:latin typeface="Calibri" pitchFamily="34" charset="0"/>
              </a:rPr>
              <a:t>планируется в следующей версии программы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3428992" y="1785926"/>
            <a:ext cx="3071834" cy="3357586"/>
          </a:xfrm>
          <a:prstGeom prst="downArrow">
            <a:avLst/>
          </a:prstGeom>
          <a:solidFill>
            <a:schemeClr val="accent6">
              <a:lumMod val="50000"/>
              <a:alpha val="10000"/>
            </a:schemeClr>
          </a:solidFill>
          <a:ln w="63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384175"/>
          </a:xfrm>
        </p:spPr>
        <p:txBody>
          <a:bodyPr>
            <a:normAutofit/>
          </a:bodyPr>
          <a:lstStyle>
            <a:extLst/>
          </a:lstStyle>
          <a:p>
            <a:pPr fontAlgn="auto">
              <a:spcAft>
                <a:spcPts val="0"/>
              </a:spcAft>
              <a:defRPr/>
            </a:pPr>
            <a:r>
              <a:rPr lang="ru-RU" sz="1800" dirty="0" smtClean="0"/>
              <a:t>Описание системы</a:t>
            </a:r>
            <a:endParaRPr lang="ru-RU" sz="1800" dirty="0"/>
          </a:p>
        </p:txBody>
      </p:sp>
      <p:sp>
        <p:nvSpPr>
          <p:cNvPr id="11267" name="TextBox 7"/>
          <p:cNvSpPr txBox="1">
            <a:spLocks noChangeArrowheads="1"/>
          </p:cNvSpPr>
          <p:nvPr/>
        </p:nvSpPr>
        <p:spPr bwMode="auto">
          <a:xfrm>
            <a:off x="323850" y="785813"/>
            <a:ext cx="8064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 algn="just"/>
            <a:r>
              <a:rPr lang="ru-RU" dirty="0">
                <a:latin typeface="Calibri" pitchFamily="34" charset="0"/>
              </a:rPr>
              <a:t>— поиск контактных данных в БД </a:t>
            </a:r>
            <a:r>
              <a:rPr lang="ru-RU" dirty="0" smtClean="0">
                <a:latin typeface="Calibri" pitchFamily="34" charset="0"/>
              </a:rPr>
              <a:t>ООО «Генезис</a:t>
            </a:r>
            <a:r>
              <a:rPr lang="ru-RU" dirty="0">
                <a:latin typeface="Calibri" pitchFamily="34" charset="0"/>
              </a:rPr>
              <a:t>;</a:t>
            </a:r>
          </a:p>
          <a:p>
            <a:pPr indent="358775" algn="just"/>
            <a:r>
              <a:rPr lang="ru-RU" dirty="0">
                <a:latin typeface="Calibri" pitchFamily="34" charset="0"/>
              </a:rPr>
              <a:t>— запись полученных данных в файл </a:t>
            </a:r>
            <a:r>
              <a:rPr lang="en-US" dirty="0">
                <a:latin typeface="Calibri" pitchFamily="34" charset="0"/>
              </a:rPr>
              <a:t>MS Excel </a:t>
            </a:r>
            <a:r>
              <a:rPr lang="ru-RU" dirty="0">
                <a:latin typeface="Calibri" pitchFamily="34" charset="0"/>
              </a:rPr>
              <a:t>и</a:t>
            </a:r>
            <a:r>
              <a:rPr lang="en-US" dirty="0">
                <a:latin typeface="Calibri" pitchFamily="34" charset="0"/>
              </a:rPr>
              <a:t>/</a:t>
            </a:r>
            <a:r>
              <a:rPr lang="ru-RU" dirty="0">
                <a:latin typeface="Calibri" pitchFamily="34" charset="0"/>
              </a:rPr>
              <a:t>или непосредственно в БД </a:t>
            </a:r>
            <a:r>
              <a:rPr lang="ru-RU" dirty="0" smtClean="0">
                <a:latin typeface="Calibri" pitchFamily="34" charset="0"/>
              </a:rPr>
              <a:t>по </a:t>
            </a:r>
            <a:r>
              <a:rPr lang="ru-RU" dirty="0">
                <a:latin typeface="Calibri" pitchFamily="34" charset="0"/>
              </a:rPr>
              <a:t>выбору пользователя;</a:t>
            </a:r>
            <a:endParaRPr lang="en-US" dirty="0">
              <a:latin typeface="Calibri" pitchFamily="34" charset="0"/>
            </a:endParaRPr>
          </a:p>
          <a:p>
            <a:pPr indent="358775" algn="just"/>
            <a:r>
              <a:rPr lang="ru-RU" dirty="0">
                <a:latin typeface="Calibri" pitchFamily="34" charset="0"/>
              </a:rPr>
              <a:t>— запись сведений об источнике контактной информации, а также даты актуальности обнаруженных данных;</a:t>
            </a:r>
          </a:p>
          <a:p>
            <a:pPr indent="358775" algn="just"/>
            <a:r>
              <a:rPr lang="ru-RU" dirty="0">
                <a:latin typeface="Calibri" pitchFamily="34" charset="0"/>
              </a:rPr>
              <a:t>— обновление информации об актуальности </a:t>
            </a:r>
            <a:r>
              <a:rPr lang="ru-RU" dirty="0" smtClean="0">
                <a:latin typeface="Calibri" pitchFamily="34" charset="0"/>
              </a:rPr>
              <a:t>данных </a:t>
            </a:r>
            <a:r>
              <a:rPr lang="ru-RU" dirty="0">
                <a:latin typeface="Calibri" pitchFamily="34" charset="0"/>
              </a:rPr>
              <a:t>в поисковой БД на основе пометок операторов по результатам </a:t>
            </a:r>
            <a:r>
              <a:rPr lang="ru-RU" dirty="0" err="1">
                <a:latin typeface="Calibri" pitchFamily="34" charset="0"/>
              </a:rPr>
              <a:t>обзвона</a:t>
            </a:r>
            <a:r>
              <a:rPr lang="en-US" dirty="0">
                <a:latin typeface="Calibri" pitchFamily="34" charset="0"/>
              </a:rPr>
              <a:t>/</a:t>
            </a:r>
            <a:r>
              <a:rPr lang="ru-RU" dirty="0">
                <a:latin typeface="Calibri" pitchFamily="34" charset="0"/>
              </a:rPr>
              <a:t>отправки уведомлений;</a:t>
            </a:r>
          </a:p>
          <a:p>
            <a:pPr indent="358775" algn="just"/>
            <a:r>
              <a:rPr lang="ru-RU" dirty="0">
                <a:latin typeface="Calibri" pitchFamily="34" charset="0"/>
              </a:rPr>
              <a:t>— </a:t>
            </a:r>
            <a:r>
              <a:rPr lang="ru-RU" dirty="0" smtClean="0">
                <a:latin typeface="Calibri" pitchFamily="34" charset="0"/>
              </a:rPr>
              <a:t>получение отчётов </a:t>
            </a:r>
            <a:r>
              <a:rPr lang="ru-RU" dirty="0">
                <a:latin typeface="Calibri" pitchFamily="34" charset="0"/>
              </a:rPr>
              <a:t>о работе поисковой системы.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428992" y="1785926"/>
            <a:ext cx="3071834" cy="3357586"/>
          </a:xfrm>
          <a:prstGeom prst="downArrow">
            <a:avLst/>
          </a:prstGeom>
          <a:solidFill>
            <a:schemeClr val="accent6">
              <a:lumMod val="50000"/>
              <a:alpha val="10000"/>
            </a:schemeClr>
          </a:solidFill>
          <a:ln w="63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383704"/>
          </a:xfrm>
        </p:spPr>
        <p:txBody>
          <a:bodyPr>
            <a:normAutofit/>
          </a:bodyPr>
          <a:lstStyle>
            <a:extLst/>
          </a:lstStyle>
          <a:p>
            <a:r>
              <a:rPr lang="ru-RU" sz="1800" dirty="0" smtClean="0"/>
              <a:t>Другие решения нашей компании</a:t>
            </a:r>
            <a:endParaRPr lang="ru-RU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2555776" y="908720"/>
            <a:ext cx="5832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Наша компания также предлагает вашему вниманию следующие решения и услуги в сфере </a:t>
            </a:r>
            <a:r>
              <a:rPr lang="en-US" dirty="0" smtClean="0"/>
              <a:t>IT:</a:t>
            </a:r>
          </a:p>
          <a:p>
            <a:r>
              <a:rPr lang="ru-RU" dirty="0" smtClean="0"/>
              <a:t>—</a:t>
            </a:r>
            <a:r>
              <a:rPr lang="en-US" dirty="0" smtClean="0"/>
              <a:t> </a:t>
            </a:r>
            <a:r>
              <a:rPr lang="ru-RU" dirty="0" smtClean="0"/>
              <a:t>пакет компонентов для автоматического поиска контактных телефонов физических лиц при помощи большого набора в </a:t>
            </a:r>
            <a:r>
              <a:rPr lang="en-US" dirty="0" smtClean="0"/>
              <a:t>online </a:t>
            </a:r>
            <a:r>
              <a:rPr lang="ru-RU" dirty="0" smtClean="0"/>
              <a:t>и </a:t>
            </a:r>
            <a:r>
              <a:rPr lang="en-US" dirty="0" smtClean="0"/>
              <a:t>offline </a:t>
            </a:r>
            <a:r>
              <a:rPr lang="ru-RU" dirty="0" smtClean="0"/>
              <a:t>телефонных баз;</a:t>
            </a:r>
          </a:p>
          <a:p>
            <a:r>
              <a:rPr lang="ru-RU" dirty="0" smtClean="0"/>
              <a:t>— услуги по разработке программного обеспечения с применением широкого спектра программных инструментов; в том числе с передачей исходных текстов и исключительных прав;</a:t>
            </a:r>
          </a:p>
          <a:p>
            <a:r>
              <a:rPr lang="ru-RU" dirty="0" smtClean="0"/>
              <a:t>— решения для обработки клиентских данных на основе пакета </a:t>
            </a:r>
            <a:r>
              <a:rPr lang="en-US" dirty="0" smtClean="0"/>
              <a:t>CLEANUP</a:t>
            </a:r>
            <a:r>
              <a:rPr lang="en-US" dirty="0" smtClean="0">
                <a:solidFill>
                  <a:srgbClr val="FF0000"/>
                </a:solidFill>
              </a:rPr>
              <a:t>DATA</a:t>
            </a:r>
            <a:r>
              <a:rPr lang="en-US" baseline="30000" dirty="0" smtClean="0"/>
              <a:t>TM</a:t>
            </a:r>
            <a:r>
              <a:rPr lang="ru-RU" dirty="0" smtClean="0"/>
              <a:t> (разбор и очистка адресов, телефонов и т.д., импорт реестров клиентских данных в информационную систему компании);</a:t>
            </a:r>
          </a:p>
          <a:p>
            <a:r>
              <a:rPr lang="ru-RU" dirty="0" smtClean="0"/>
              <a:t>— верстка и дизайн корпоративных сайтов, в т.ч. реализующих сложные сервисы для их посетителей;</a:t>
            </a:r>
          </a:p>
          <a:p>
            <a:r>
              <a:rPr lang="ru-RU" dirty="0" smtClean="0"/>
              <a:t>— комплекс </a:t>
            </a:r>
            <a:r>
              <a:rPr lang="en-US" dirty="0" smtClean="0"/>
              <a:t>IT-</a:t>
            </a:r>
            <a:r>
              <a:rPr lang="ru-RU" dirty="0" smtClean="0"/>
              <a:t>решений для букмекерского бизнеса;</a:t>
            </a:r>
            <a:endParaRPr lang="en-US" dirty="0" smtClean="0"/>
          </a:p>
          <a:p>
            <a:r>
              <a:rPr lang="ru-RU" dirty="0" smtClean="0"/>
              <a:t>— консалтинг в области </a:t>
            </a:r>
            <a:r>
              <a:rPr lang="en-US" dirty="0" smtClean="0"/>
              <a:t>IT</a:t>
            </a:r>
            <a:r>
              <a:rPr lang="ru-RU" dirty="0" smtClean="0"/>
              <a:t> на единовременной или регулярной основе, в т.ч. помощь в организации подбора кадров, создании </a:t>
            </a:r>
            <a:r>
              <a:rPr lang="en-US" dirty="0" smtClean="0"/>
              <a:t>IT-</a:t>
            </a:r>
            <a:r>
              <a:rPr lang="ru-RU" dirty="0" smtClean="0"/>
              <a:t>инфраструктуры компании.</a:t>
            </a:r>
            <a:endParaRPr lang="en-US" dirty="0" smtClean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2044686" cy="2458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Стрелка вниз 4"/>
          <p:cNvSpPr/>
          <p:nvPr/>
        </p:nvSpPr>
        <p:spPr>
          <a:xfrm>
            <a:off x="3428992" y="1785926"/>
            <a:ext cx="3071834" cy="3357586"/>
          </a:xfrm>
          <a:prstGeom prst="downArrow">
            <a:avLst/>
          </a:prstGeom>
          <a:solidFill>
            <a:schemeClr val="accent6">
              <a:lumMod val="50000"/>
              <a:alpha val="10000"/>
            </a:schemeClr>
          </a:solidFill>
          <a:ln w="63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383704"/>
          </a:xfrm>
        </p:spPr>
        <p:txBody>
          <a:bodyPr>
            <a:normAutofit/>
          </a:bodyPr>
          <a:lstStyle>
            <a:extLst/>
          </a:lstStyle>
          <a:p>
            <a:r>
              <a:rPr lang="ru-RU" sz="1800" dirty="0" smtClean="0"/>
              <a:t>О нашей компании</a:t>
            </a:r>
            <a:endParaRPr lang="ru-RU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2555776" y="908720"/>
            <a:ext cx="583264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 smtClean="0"/>
              <a:t>Основными направлениями деятельности компании </a:t>
            </a:r>
            <a:r>
              <a:rPr lang="ru-RU" b="1" dirty="0" smtClean="0">
                <a:solidFill>
                  <a:srgbClr val="FF0000"/>
                </a:solidFill>
              </a:rPr>
              <a:t>ООО «Генезис</a:t>
            </a:r>
            <a:r>
              <a:rPr lang="en-US" b="1" dirty="0" smtClean="0">
                <a:solidFill>
                  <a:srgbClr val="FF0000"/>
                </a:solidFill>
              </a:rPr>
              <a:t>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являются: разработка </a:t>
            </a:r>
            <a:r>
              <a:rPr lang="en-US" b="1" dirty="0" smtClean="0"/>
              <a:t>IT-</a:t>
            </a:r>
            <a:r>
              <a:rPr lang="ru-RU" b="1" dirty="0" smtClean="0"/>
              <a:t>решений для автоматизированной интеллектуальной обработки данных, </a:t>
            </a:r>
            <a:r>
              <a:rPr lang="en-US" b="1" dirty="0" smtClean="0"/>
              <a:t>data mining, </a:t>
            </a:r>
            <a:r>
              <a:rPr lang="ru-RU" b="1" dirty="0" smtClean="0"/>
              <a:t>а также консалтинг в сфере </a:t>
            </a:r>
            <a:r>
              <a:rPr lang="en-US" b="1" dirty="0" smtClean="0"/>
              <a:t>IT.</a:t>
            </a:r>
            <a:r>
              <a:rPr b="1" dirty="0" smtClean="0"/>
              <a:t> </a:t>
            </a:r>
            <a:endParaRPr lang="ru-RU" b="1" dirty="0" smtClean="0"/>
          </a:p>
          <a:p>
            <a:pPr>
              <a:spcAft>
                <a:spcPts val="600"/>
              </a:spcAft>
            </a:pPr>
            <a:r>
              <a:rPr lang="ru-RU" b="1" dirty="0" smtClean="0"/>
              <a:t>Мы сочетаем в своей работе большой опыт разработки программных продуктов и использование современных технологий проектирования, практикуя </a:t>
            </a:r>
            <a:r>
              <a:rPr b="1" dirty="0" err="1" smtClean="0"/>
              <a:t>гибкий</a:t>
            </a:r>
            <a:r>
              <a:rPr b="1" dirty="0" smtClean="0"/>
              <a:t> и </a:t>
            </a:r>
            <a:r>
              <a:rPr b="1" dirty="0" err="1" smtClean="0"/>
              <a:t>рациональный</a:t>
            </a:r>
            <a:r>
              <a:rPr b="1" dirty="0" smtClean="0"/>
              <a:t> </a:t>
            </a:r>
            <a:r>
              <a:rPr b="1" dirty="0" err="1" smtClean="0"/>
              <a:t>подход</a:t>
            </a:r>
            <a:r>
              <a:rPr b="1" dirty="0" smtClean="0"/>
              <a:t> </a:t>
            </a:r>
            <a:r>
              <a:rPr b="1" dirty="0" err="1" smtClean="0"/>
              <a:t>при</a:t>
            </a:r>
            <a:r>
              <a:rPr b="1" dirty="0" smtClean="0"/>
              <a:t> </a:t>
            </a:r>
            <a:r>
              <a:rPr b="1" dirty="0" err="1" smtClean="0"/>
              <a:t>взаимодействии</a:t>
            </a:r>
            <a:r>
              <a:rPr b="1" dirty="0" smtClean="0"/>
              <a:t> с </a:t>
            </a:r>
            <a:r>
              <a:rPr b="1" dirty="0" err="1" smtClean="0"/>
              <a:t>нашими</a:t>
            </a:r>
            <a:r>
              <a:rPr b="1" dirty="0" smtClean="0"/>
              <a:t> </a:t>
            </a:r>
            <a:r>
              <a:rPr b="1" dirty="0" err="1" smtClean="0"/>
              <a:t>клиентами</a:t>
            </a:r>
            <a:r>
              <a:rPr b="1" dirty="0" smtClean="0"/>
              <a:t>, </a:t>
            </a:r>
            <a:r>
              <a:rPr b="1" dirty="0" err="1" smtClean="0"/>
              <a:t>направленный</a:t>
            </a:r>
            <a:r>
              <a:rPr b="1" dirty="0" smtClean="0"/>
              <a:t> </a:t>
            </a:r>
            <a:r>
              <a:rPr b="1" dirty="0" err="1" smtClean="0"/>
              <a:t>на</a:t>
            </a:r>
            <a:r>
              <a:rPr b="1" dirty="0" smtClean="0"/>
              <a:t> </a:t>
            </a:r>
            <a:r>
              <a:rPr b="1" dirty="0" err="1" smtClean="0"/>
              <a:t>достижение</a:t>
            </a:r>
            <a:r>
              <a:rPr b="1" dirty="0" smtClean="0"/>
              <a:t> </a:t>
            </a:r>
            <a:r>
              <a:rPr b="1" dirty="0" err="1" smtClean="0"/>
              <a:t>максимального</a:t>
            </a:r>
            <a:r>
              <a:rPr b="1" dirty="0" smtClean="0"/>
              <a:t> </a:t>
            </a:r>
            <a:r>
              <a:rPr b="1" dirty="0" err="1" smtClean="0"/>
              <a:t>удобства</a:t>
            </a:r>
            <a:r>
              <a:rPr b="1" dirty="0" smtClean="0"/>
              <a:t> </a:t>
            </a:r>
            <a:r>
              <a:rPr b="1" dirty="0" err="1" smtClean="0"/>
              <a:t>для</a:t>
            </a:r>
            <a:r>
              <a:rPr b="1" dirty="0" smtClean="0"/>
              <a:t> </a:t>
            </a:r>
            <a:r>
              <a:rPr b="1" dirty="0" err="1" smtClean="0"/>
              <a:t>конечного</a:t>
            </a:r>
            <a:r>
              <a:rPr b="1" dirty="0" smtClean="0"/>
              <a:t> </a:t>
            </a:r>
            <a:r>
              <a:rPr b="1" dirty="0" err="1" smtClean="0"/>
              <a:t>пользователя</a:t>
            </a:r>
            <a:r>
              <a:rPr b="1" dirty="0" smtClean="0"/>
              <a:t>. </a:t>
            </a:r>
            <a:r>
              <a:rPr b="1" dirty="0" err="1" smtClean="0"/>
              <a:t>Мы</a:t>
            </a:r>
            <a:r>
              <a:rPr b="1" dirty="0" smtClean="0"/>
              <a:t> </a:t>
            </a:r>
            <a:r>
              <a:rPr b="1" dirty="0" err="1" smtClean="0"/>
              <a:t>готовы</a:t>
            </a:r>
            <a:r>
              <a:rPr b="1" dirty="0" smtClean="0"/>
              <a:t> </a:t>
            </a:r>
            <a:r>
              <a:rPr b="1" dirty="0" err="1" smtClean="0"/>
              <a:t>взяться</a:t>
            </a:r>
            <a:r>
              <a:rPr b="1" dirty="0" smtClean="0"/>
              <a:t> </a:t>
            </a:r>
            <a:r>
              <a:rPr b="1" dirty="0" err="1" smtClean="0"/>
              <a:t>за</a:t>
            </a:r>
            <a:r>
              <a:rPr b="1" dirty="0" smtClean="0"/>
              <a:t> </a:t>
            </a:r>
            <a:r>
              <a:rPr b="1" dirty="0" err="1" smtClean="0"/>
              <a:t>решение</a:t>
            </a:r>
            <a:r>
              <a:rPr b="1" dirty="0" smtClean="0"/>
              <a:t> </a:t>
            </a:r>
            <a:r>
              <a:rPr b="1" dirty="0" err="1" smtClean="0"/>
              <a:t>самых</a:t>
            </a:r>
            <a:r>
              <a:rPr b="1" dirty="0" smtClean="0"/>
              <a:t> </a:t>
            </a:r>
            <a:r>
              <a:rPr b="1" dirty="0" err="1" smtClean="0"/>
              <a:t>сложных</a:t>
            </a:r>
            <a:r>
              <a:rPr b="1" dirty="0" smtClean="0"/>
              <a:t> </a:t>
            </a:r>
            <a:r>
              <a:rPr b="1" dirty="0" err="1" smtClean="0"/>
              <a:t>задач</a:t>
            </a:r>
            <a:r>
              <a:rPr b="1" dirty="0" smtClean="0"/>
              <a:t> и </a:t>
            </a:r>
            <a:r>
              <a:rPr b="1" dirty="0" err="1" smtClean="0"/>
              <a:t>создать</a:t>
            </a:r>
            <a:r>
              <a:rPr b="1" dirty="0" smtClean="0"/>
              <a:t> </a:t>
            </a:r>
            <a:r>
              <a:rPr b="1" dirty="0" err="1" smtClean="0"/>
              <a:t>для</a:t>
            </a:r>
            <a:r>
              <a:rPr b="1" dirty="0" smtClean="0"/>
              <a:t> </a:t>
            </a:r>
            <a:r>
              <a:rPr b="1" dirty="0" err="1" smtClean="0"/>
              <a:t>вас</a:t>
            </a:r>
            <a:r>
              <a:rPr b="1" dirty="0" smtClean="0"/>
              <a:t> </a:t>
            </a:r>
            <a:r>
              <a:rPr b="1" dirty="0" err="1" smtClean="0"/>
              <a:t>простой</a:t>
            </a:r>
            <a:r>
              <a:rPr b="1" dirty="0" smtClean="0"/>
              <a:t> и </a:t>
            </a:r>
            <a:r>
              <a:rPr b="1" dirty="0" err="1" smtClean="0"/>
              <a:t>практичный</a:t>
            </a:r>
            <a:r>
              <a:rPr b="1" dirty="0" smtClean="0"/>
              <a:t> </a:t>
            </a:r>
            <a:r>
              <a:rPr b="1" dirty="0" err="1" smtClean="0"/>
              <a:t>программный</a:t>
            </a:r>
            <a:r>
              <a:rPr b="1" dirty="0" smtClean="0"/>
              <a:t> </a:t>
            </a:r>
            <a:r>
              <a:rPr b="1" dirty="0" err="1" smtClean="0"/>
              <a:t>инструмент</a:t>
            </a:r>
            <a:r>
              <a:rPr b="1" dirty="0" smtClean="0"/>
              <a:t>. </a:t>
            </a:r>
          </a:p>
          <a:p>
            <a:pPr>
              <a:spcAft>
                <a:spcPts val="600"/>
              </a:spcAft>
            </a:pPr>
            <a:r>
              <a:rPr lang="ru-RU" b="1" dirty="0" smtClean="0"/>
              <a:t>Наш сайт:</a:t>
            </a:r>
            <a:r>
              <a:rPr lang="ru-RU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http://genes1s.net</a:t>
            </a:r>
            <a:endParaRPr lang="ru-RU" b="1" u="sng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2044686" cy="2458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олилиния 4"/>
          <p:cNvSpPr/>
          <p:nvPr/>
        </p:nvSpPr>
        <p:spPr>
          <a:xfrm>
            <a:off x="323528" y="5091281"/>
            <a:ext cx="8496944" cy="353943"/>
          </a:xfrm>
          <a:custGeom>
            <a:avLst/>
            <a:gdLst>
              <a:gd name="connsiteX0" fmla="*/ 0 w 8640960"/>
              <a:gd name="connsiteY0" fmla="*/ 0 h 353943"/>
              <a:gd name="connsiteX1" fmla="*/ 8640960 w 8640960"/>
              <a:gd name="connsiteY1" fmla="*/ 0 h 353943"/>
              <a:gd name="connsiteX2" fmla="*/ 8640960 w 8640960"/>
              <a:gd name="connsiteY2" fmla="*/ 353943 h 353943"/>
              <a:gd name="connsiteX3" fmla="*/ 0 w 8640960"/>
              <a:gd name="connsiteY3" fmla="*/ 353943 h 353943"/>
              <a:gd name="connsiteX4" fmla="*/ 0 w 8640960"/>
              <a:gd name="connsiteY4" fmla="*/ 0 h 353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0960" h="353943">
                <a:moveTo>
                  <a:pt x="0" y="0"/>
                </a:moveTo>
                <a:lnTo>
                  <a:pt x="8640960" y="0"/>
                </a:lnTo>
                <a:lnTo>
                  <a:pt x="8640960" y="353943"/>
                </a:lnTo>
                <a:lnTo>
                  <a:pt x="0" y="35394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sz="1700" dirty="0" err="1" smtClean="0">
                <a:solidFill>
                  <a:schemeClr val="tx1"/>
                </a:solidFill>
                <a:cs typeface="Times New Roman" pitchFamily="18" charset="0"/>
              </a:rPr>
              <a:t>Вы</a:t>
            </a:r>
            <a:r>
              <a:rPr sz="17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sz="1700" dirty="0" err="1" smtClean="0">
                <a:solidFill>
                  <a:schemeClr val="tx1"/>
                </a:solidFill>
                <a:cs typeface="Times New Roman" pitchFamily="18" charset="0"/>
              </a:rPr>
              <a:t>приобретаете</a:t>
            </a:r>
            <a:r>
              <a:rPr sz="17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sz="1700" b="1" dirty="0" err="1" smtClean="0">
                <a:solidFill>
                  <a:schemeClr val="bg1"/>
                </a:solidFill>
                <a:cs typeface="Times New Roman" pitchFamily="18" charset="0"/>
              </a:rPr>
              <a:t>высокотехнологичный</a:t>
            </a:r>
            <a:r>
              <a:rPr sz="17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sz="1700" b="1" dirty="0" err="1" smtClean="0">
                <a:solidFill>
                  <a:schemeClr val="bg1"/>
                </a:solidFill>
                <a:cs typeface="Times New Roman" pitchFamily="18" charset="0"/>
              </a:rPr>
              <a:t>конкурентный</a:t>
            </a:r>
            <a:r>
              <a:rPr sz="17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cs typeface="Times New Roman" pitchFamily="18" charset="0"/>
              </a:rPr>
              <a:t>IT</a:t>
            </a:r>
            <a:r>
              <a:rPr lang="ru-RU" sz="1700" dirty="0" smtClean="0">
                <a:solidFill>
                  <a:schemeClr val="tx1"/>
                </a:solidFill>
                <a:cs typeface="Times New Roman" pitchFamily="18" charset="0"/>
              </a:rPr>
              <a:t>-</a:t>
            </a:r>
            <a:r>
              <a:rPr sz="1700" dirty="0" err="1" smtClean="0">
                <a:solidFill>
                  <a:schemeClr val="tx1"/>
                </a:solidFill>
                <a:cs typeface="Times New Roman" pitchFamily="18" charset="0"/>
              </a:rPr>
              <a:t>продукт</a:t>
            </a:r>
            <a:r>
              <a:rPr sz="17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sz="1700" b="1" dirty="0" err="1" smtClean="0">
                <a:solidFill>
                  <a:schemeClr val="bg1"/>
                </a:solidFill>
                <a:cs typeface="Times New Roman" pitchFamily="18" charset="0"/>
              </a:rPr>
              <a:t>за</a:t>
            </a:r>
            <a:r>
              <a:rPr sz="1700" b="1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sz="1700" b="1" dirty="0" err="1" smtClean="0">
                <a:solidFill>
                  <a:schemeClr val="bg1"/>
                </a:solidFill>
                <a:cs typeface="Times New Roman" pitchFamily="18" charset="0"/>
              </a:rPr>
              <a:t>меньшие</a:t>
            </a:r>
            <a:r>
              <a:rPr sz="1700" b="1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sz="1700" b="1" dirty="0" err="1" smtClean="0">
                <a:solidFill>
                  <a:schemeClr val="bg1"/>
                </a:solidFill>
                <a:cs typeface="Times New Roman" pitchFamily="18" charset="0"/>
              </a:rPr>
              <a:t>деньги</a:t>
            </a:r>
            <a:endParaRPr sz="17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lum contrast="3000"/>
          </a:blip>
          <a:srcRect/>
          <a:stretch>
            <a:fillRect/>
          </a:stretch>
        </p:blipFill>
        <p:spPr bwMode="auto">
          <a:xfrm>
            <a:off x="2555776" y="5526677"/>
            <a:ext cx="3528392" cy="121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трелка вниз 6"/>
          <p:cNvSpPr/>
          <p:nvPr/>
        </p:nvSpPr>
        <p:spPr>
          <a:xfrm>
            <a:off x="3570728" y="1800176"/>
            <a:ext cx="3286148" cy="3429024"/>
          </a:xfrm>
          <a:prstGeom prst="downArrow">
            <a:avLst/>
          </a:prstGeom>
          <a:solidFill>
            <a:schemeClr val="accent6">
              <a:lumMod val="50000"/>
              <a:alpha val="10000"/>
            </a:schemeClr>
          </a:solidFill>
          <a:ln w="3175">
            <a:noFill/>
          </a:ln>
          <a:effectLst>
            <a:reflection blurRad="6350" stA="52000" endA="300" endPos="35000" dir="5400000" sy="-100000" algn="bl" rotWithShape="0"/>
          </a:effectLst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419872" y="1785926"/>
            <a:ext cx="3071834" cy="3357586"/>
          </a:xfrm>
          <a:prstGeom prst="downArrow">
            <a:avLst/>
          </a:prstGeom>
          <a:solidFill>
            <a:schemeClr val="accent6">
              <a:lumMod val="50000"/>
              <a:alpha val="10000"/>
            </a:schemeClr>
          </a:solidFill>
          <a:ln w="6350">
            <a:noFill/>
          </a:ln>
          <a:effectLst>
            <a:reflection blurRad="6350" stA="52000" endA="300" endPos="35000" dir="5400000" sy="-100000" algn="bl" rotWithShape="0"/>
          </a:effectLst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tchboo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Pitchbook</Template>
  <TotalTime>0</TotalTime>
  <Words>732</Words>
  <Application>Microsoft Office PowerPoint</Application>
  <PresentationFormat>Экран (4:3)</PresentationFormat>
  <Paragraphs>55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Pitchbook</vt:lpstr>
      <vt:lpstr>Система для поиска контактных данных физических и юридических лиц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2010-10-27T22:34:34Z</dcterms:created>
  <dcterms:modified xsi:type="dcterms:W3CDTF">2011-03-19T02:22:01Z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